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1.xml" ContentType="application/vnd.openxmlformats-officedocument.themeOverride+xml"/>
  <Override PartName="/ppt/notesSlides/notesSlide4.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2.xml" ContentType="application/vnd.openxmlformats-officedocument.themeOverride+xml"/>
  <Override PartName="/ppt/notesSlides/notesSlide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Lst>
  <p:notesMasterIdLst>
    <p:notesMasterId r:id="rId23"/>
  </p:notesMasterIdLst>
  <p:sldIdLst>
    <p:sldId id="256" r:id="rId2"/>
    <p:sldId id="270" r:id="rId3"/>
    <p:sldId id="269" r:id="rId4"/>
    <p:sldId id="271" r:id="rId5"/>
    <p:sldId id="272" r:id="rId6"/>
    <p:sldId id="266" r:id="rId7"/>
    <p:sldId id="277" r:id="rId8"/>
    <p:sldId id="276" r:id="rId9"/>
    <p:sldId id="283" r:id="rId10"/>
    <p:sldId id="275" r:id="rId11"/>
    <p:sldId id="278" r:id="rId12"/>
    <p:sldId id="279" r:id="rId13"/>
    <p:sldId id="262" r:id="rId14"/>
    <p:sldId id="281" r:id="rId15"/>
    <p:sldId id="260" r:id="rId16"/>
    <p:sldId id="280" r:id="rId17"/>
    <p:sldId id="261" r:id="rId18"/>
    <p:sldId id="282" r:id="rId19"/>
    <p:sldId id="267" r:id="rId20"/>
    <p:sldId id="264" r:id="rId21"/>
    <p:sldId id="268"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Rockwell" panose="02060603020205020403" pitchFamily="18" charset="0"/>
      <p:regular r:id="rId28"/>
      <p:bold r:id="rId29"/>
      <p:italic r:id="rId30"/>
      <p:boldItalic r:id="rId31"/>
    </p:embeddedFont>
    <p:embeddedFont>
      <p:font typeface="Rockwell Condensed" panose="02060603050405020104" pitchFamily="18" charset="0"/>
      <p:regular r:id="rId32"/>
      <p:bold r:id="rId3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h7mlPDQZmH7RM4sprsjWEM9JrKn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D9D9D9"/>
    <a:srgbClr val="D3AC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4801EFA-3214-4990-B36F-7EDC1F6A147E}">
  <a:tblStyle styleId="{94801EFA-3214-4990-B36F-7EDC1F6A147E}" styleName="Table_0">
    <a:wholeTbl>
      <a:tcTxStyle b="off" i="off">
        <a:font>
          <a:latin typeface="Trebuchet MS"/>
          <a:ea typeface="Trebuchet MS"/>
          <a:cs typeface="Trebuchet MS"/>
        </a:font>
        <a:schemeClr val="dk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chemeClr val="accent1"/>
              </a:solidFill>
              <a:prstDash val="solid"/>
              <a:round/>
              <a:headEnd type="none" w="sm" len="sm"/>
              <a:tailEnd type="none" w="sm" len="sm"/>
            </a:ln>
          </a:insideV>
        </a:tcBdr>
        <a:fill>
          <a:solidFill>
            <a:srgbClr val="FFFFFF">
              <a:alpha val="0"/>
            </a:srgbClr>
          </a:solidFill>
        </a:fill>
      </a:tcStyle>
    </a:wholeTbl>
    <a:band1H>
      <a:tcTxStyle/>
      <a:tcStyle>
        <a:tcBdr/>
        <a:fill>
          <a:solidFill>
            <a:schemeClr val="accent1">
              <a:alpha val="40000"/>
            </a:schemeClr>
          </a:solidFill>
        </a:fill>
      </a:tcStyle>
    </a:band1H>
    <a:band2H>
      <a:tcTxStyle/>
      <a:tcStyle>
        <a:tcBdr/>
      </a:tcStyle>
    </a:band2H>
    <a:band1V>
      <a:tcTxStyle/>
      <a:tcStyle>
        <a:tcBdr>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tcBdr>
        <a:fill>
          <a:solidFill>
            <a:schemeClr val="accent1">
              <a:alpha val="40000"/>
            </a:schemeClr>
          </a:solidFill>
        </a:fill>
      </a:tcStyle>
    </a:band1V>
    <a:band2V>
      <a:tcTxStyle/>
      <a:tcStyle>
        <a:tcBdr/>
      </a:tcStyle>
    </a:band2V>
    <a:la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lastCol>
    <a:fir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firstCol>
    <a:lastRow>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lastRow>
    <a:seCell>
      <a:tcTxStyle/>
      <a:tcStyle>
        <a:tcBdr/>
      </a:tcStyle>
    </a:seCell>
    <a:swCell>
      <a:tcTxStyle/>
      <a:tcStyle>
        <a:tcBdr/>
      </a:tcStyle>
    </a:swCell>
    <a:firstRow>
      <a:tcTxStyle b="on" i="off">
        <a:font>
          <a:latin typeface="Trebuchet MS"/>
          <a:ea typeface="Trebuchet MS"/>
          <a:cs typeface="Trebuchet MS"/>
        </a:font>
        <a:schemeClr val="lt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l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viewProps" Target="viewProps.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oleObject" Target="file:///D:\Masai\Projects\3.%20Investment%20Advisor%20Project\Investment%20Advise%20Dashboard.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chitr\Downloads\Test-project\Investment%20Advice%20Dashboard.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1.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3.xlsx"/></Relationships>
</file>

<file path=ppt/charts/_rels/chart7.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oleObject" Target="file:///C:\Users\SUMIT%20SINGH%20RAJPOOT\Downloads\Investment%20Advice%20Dashboard.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[Investment Advise Dashboard.xlsx]volatility 3 vs 5 year!Volatility</c:name>
    <c:fmtId val="10"/>
  </c:pivotSource>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j-lt"/>
                <a:ea typeface="+mn-ea"/>
                <a:cs typeface="+mn-cs"/>
              </a:defRPr>
            </a:pPr>
            <a:r>
              <a:rPr lang="en-IN" sz="1800" b="1" dirty="0">
                <a:solidFill>
                  <a:schemeClr val="tx1"/>
                </a:solidFill>
                <a:latin typeface="+mj-lt"/>
              </a:rPr>
              <a:t>Volatility</a:t>
            </a:r>
            <a:r>
              <a:rPr lang="en-IN" sz="1800" b="1" baseline="0" dirty="0">
                <a:solidFill>
                  <a:schemeClr val="tx1"/>
                </a:solidFill>
                <a:latin typeface="+mj-lt"/>
              </a:rPr>
              <a:t> </a:t>
            </a:r>
            <a:r>
              <a:rPr lang="en-IN" sz="1800" b="1" dirty="0">
                <a:solidFill>
                  <a:schemeClr val="tx1"/>
                </a:solidFill>
                <a:latin typeface="+mj-lt"/>
              </a:rPr>
              <a:t>in Stock Prices</a:t>
            </a:r>
          </a:p>
        </c:rich>
      </c:tx>
      <c:layout>
        <c:manualLayout>
          <c:xMode val="edge"/>
          <c:yMode val="edge"/>
          <c:x val="9.4930008748906371E-3"/>
          <c:y val="9.2592592592592587E-3"/>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j-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bg2">
              <a:lumMod val="1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3959029375672311"/>
          <c:y val="0.16582363326812211"/>
          <c:w val="0.72861379341849275"/>
          <c:h val="0.74992505108024388"/>
        </c:manualLayout>
      </c:layout>
      <c:barChart>
        <c:barDir val="bar"/>
        <c:grouping val="clustered"/>
        <c:varyColors val="0"/>
        <c:ser>
          <c:idx val="1"/>
          <c:order val="1"/>
          <c:tx>
            <c:strRef>
              <c:f>'volatility 3 vs 5 year'!$C$1</c:f>
              <c:strCache>
                <c:ptCount val="1"/>
                <c:pt idx="0">
                  <c:v>Difference in 5 years</c:v>
                </c:pt>
              </c:strCache>
            </c:strRef>
          </c:tx>
          <c:spPr>
            <a:solidFill>
              <a:schemeClr val="accent2"/>
            </a:solidFill>
            <a:ln>
              <a:noFill/>
            </a:ln>
            <a:effectLst/>
          </c:spPr>
          <c:invertIfNegative val="0"/>
          <c:cat>
            <c:strRef>
              <c:f>'volatility 3 vs 5 year'!$A$2:$A$19</c:f>
              <c:strCache>
                <c:ptCount val="18"/>
                <c:pt idx="0">
                  <c:v>Diversified</c:v>
                </c:pt>
                <c:pt idx="1">
                  <c:v>Automobile</c:v>
                </c:pt>
                <c:pt idx="2">
                  <c:v>Textiles</c:v>
                </c:pt>
                <c:pt idx="3">
                  <c:v>Consumer Staples</c:v>
                </c:pt>
                <c:pt idx="4">
                  <c:v>Capital Goods</c:v>
                </c:pt>
                <c:pt idx="5">
                  <c:v>Materials</c:v>
                </c:pt>
                <c:pt idx="6">
                  <c:v>Metals &amp; Mining</c:v>
                </c:pt>
                <c:pt idx="7">
                  <c:v>Communication</c:v>
                </c:pt>
                <c:pt idx="8">
                  <c:v>Technology</c:v>
                </c:pt>
                <c:pt idx="9">
                  <c:v>Energy</c:v>
                </c:pt>
                <c:pt idx="10">
                  <c:v>Chemicals</c:v>
                </c:pt>
                <c:pt idx="11">
                  <c:v>Consumer Discretionary</c:v>
                </c:pt>
                <c:pt idx="12">
                  <c:v>Healthcare</c:v>
                </c:pt>
                <c:pt idx="13">
                  <c:v>Financial</c:v>
                </c:pt>
                <c:pt idx="14">
                  <c:v>Services</c:v>
                </c:pt>
                <c:pt idx="15">
                  <c:v>Construction</c:v>
                </c:pt>
                <c:pt idx="16">
                  <c:v>Insurance</c:v>
                </c:pt>
                <c:pt idx="17">
                  <c:v>Others</c:v>
                </c:pt>
              </c:strCache>
            </c:strRef>
          </c:cat>
          <c:val>
            <c:numRef>
              <c:f>'volatility 3 vs 5 year'!$C$2:$C$19</c:f>
              <c:numCache>
                <c:formatCode>0.00</c:formatCode>
                <c:ptCount val="18"/>
                <c:pt idx="0">
                  <c:v>90.681072446248137</c:v>
                </c:pt>
                <c:pt idx="1">
                  <c:v>43.308658235617536</c:v>
                </c:pt>
                <c:pt idx="2">
                  <c:v>40.283192844259588</c:v>
                </c:pt>
                <c:pt idx="3">
                  <c:v>33.689874177752259</c:v>
                </c:pt>
                <c:pt idx="4">
                  <c:v>29.876608666313199</c:v>
                </c:pt>
                <c:pt idx="5">
                  <c:v>18.710471325748781</c:v>
                </c:pt>
                <c:pt idx="6">
                  <c:v>16.841311928985213</c:v>
                </c:pt>
                <c:pt idx="7">
                  <c:v>14.257023389520452</c:v>
                </c:pt>
                <c:pt idx="8">
                  <c:v>13.467828165431341</c:v>
                </c:pt>
                <c:pt idx="9">
                  <c:v>10.200866959318892</c:v>
                </c:pt>
                <c:pt idx="10">
                  <c:v>10.165366832324903</c:v>
                </c:pt>
                <c:pt idx="11">
                  <c:v>9.1878735317114391</c:v>
                </c:pt>
                <c:pt idx="12">
                  <c:v>9.1141435342057679</c:v>
                </c:pt>
                <c:pt idx="13">
                  <c:v>7.6576989402156199</c:v>
                </c:pt>
                <c:pt idx="14">
                  <c:v>5.2240604104789261</c:v>
                </c:pt>
                <c:pt idx="15">
                  <c:v>4.5402604284367278</c:v>
                </c:pt>
                <c:pt idx="16">
                  <c:v>0.1728401430733251</c:v>
                </c:pt>
                <c:pt idx="17">
                  <c:v>0</c:v>
                </c:pt>
              </c:numCache>
            </c:numRef>
          </c:val>
          <c:extLst>
            <c:ext xmlns:c16="http://schemas.microsoft.com/office/drawing/2014/chart" uri="{C3380CC4-5D6E-409C-BE32-E72D297353CC}">
              <c16:uniqueId val="{00000001-B6A7-4417-A166-454970CA17B4}"/>
            </c:ext>
          </c:extLst>
        </c:ser>
        <c:dLbls>
          <c:showLegendKey val="0"/>
          <c:showVal val="0"/>
          <c:showCatName val="0"/>
          <c:showSerName val="0"/>
          <c:showPercent val="0"/>
          <c:showBubbleSize val="0"/>
        </c:dLbls>
        <c:gapWidth val="35"/>
        <c:axId val="1677168464"/>
        <c:axId val="1677165968"/>
      </c:barChart>
      <c:barChart>
        <c:barDir val="bar"/>
        <c:grouping val="clustered"/>
        <c:varyColors val="0"/>
        <c:ser>
          <c:idx val="0"/>
          <c:order val="0"/>
          <c:tx>
            <c:strRef>
              <c:f>'volatility 3 vs 5 year'!$B$1</c:f>
              <c:strCache>
                <c:ptCount val="1"/>
                <c:pt idx="0">
                  <c:v>Difference in 3 years</c:v>
                </c:pt>
              </c:strCache>
            </c:strRef>
          </c:tx>
          <c:spPr>
            <a:solidFill>
              <a:schemeClr val="accent1"/>
            </a:solidFill>
            <a:ln>
              <a:noFill/>
            </a:ln>
            <a:effectLst/>
          </c:spPr>
          <c:invertIfNegative val="0"/>
          <c:cat>
            <c:strRef>
              <c:f>'volatility 3 vs 5 year'!$A$2:$A$19</c:f>
              <c:strCache>
                <c:ptCount val="18"/>
                <c:pt idx="0">
                  <c:v>Diversified</c:v>
                </c:pt>
                <c:pt idx="1">
                  <c:v>Automobile</c:v>
                </c:pt>
                <c:pt idx="2">
                  <c:v>Textiles</c:v>
                </c:pt>
                <c:pt idx="3">
                  <c:v>Consumer Staples</c:v>
                </c:pt>
                <c:pt idx="4">
                  <c:v>Capital Goods</c:v>
                </c:pt>
                <c:pt idx="5">
                  <c:v>Materials</c:v>
                </c:pt>
                <c:pt idx="6">
                  <c:v>Metals &amp; Mining</c:v>
                </c:pt>
                <c:pt idx="7">
                  <c:v>Communication</c:v>
                </c:pt>
                <c:pt idx="8">
                  <c:v>Technology</c:v>
                </c:pt>
                <c:pt idx="9">
                  <c:v>Energy</c:v>
                </c:pt>
                <c:pt idx="10">
                  <c:v>Chemicals</c:v>
                </c:pt>
                <c:pt idx="11">
                  <c:v>Consumer Discretionary</c:v>
                </c:pt>
                <c:pt idx="12">
                  <c:v>Healthcare</c:v>
                </c:pt>
                <c:pt idx="13">
                  <c:v>Financial</c:v>
                </c:pt>
                <c:pt idx="14">
                  <c:v>Services</c:v>
                </c:pt>
                <c:pt idx="15">
                  <c:v>Construction</c:v>
                </c:pt>
                <c:pt idx="16">
                  <c:v>Insurance</c:v>
                </c:pt>
                <c:pt idx="17">
                  <c:v>Others</c:v>
                </c:pt>
              </c:strCache>
            </c:strRef>
          </c:cat>
          <c:val>
            <c:numRef>
              <c:f>'volatility 3 vs 5 year'!$B$2:$B$19</c:f>
              <c:numCache>
                <c:formatCode>General</c:formatCode>
                <c:ptCount val="18"/>
                <c:pt idx="0">
                  <c:v>1.1532270172136121</c:v>
                </c:pt>
                <c:pt idx="1">
                  <c:v>1.2693750609274581</c:v>
                </c:pt>
                <c:pt idx="2">
                  <c:v>2.4163141619005271</c:v>
                </c:pt>
                <c:pt idx="3">
                  <c:v>1.0816997230262326</c:v>
                </c:pt>
                <c:pt idx="4">
                  <c:v>2.9110121018724784</c:v>
                </c:pt>
                <c:pt idx="5">
                  <c:v>1.6922976521752744</c:v>
                </c:pt>
                <c:pt idx="6">
                  <c:v>3.5736578563340897</c:v>
                </c:pt>
                <c:pt idx="7">
                  <c:v>3.7720237706523871</c:v>
                </c:pt>
                <c:pt idx="8">
                  <c:v>5.8141043899733988</c:v>
                </c:pt>
                <c:pt idx="9">
                  <c:v>3.8196381733808593</c:v>
                </c:pt>
                <c:pt idx="10">
                  <c:v>3.6206088912270875</c:v>
                </c:pt>
                <c:pt idx="11">
                  <c:v>2.170412180115691</c:v>
                </c:pt>
                <c:pt idx="12">
                  <c:v>1.7311933462455358</c:v>
                </c:pt>
                <c:pt idx="13">
                  <c:v>2.7509724057573219</c:v>
                </c:pt>
                <c:pt idx="14">
                  <c:v>3.6265990093582063</c:v>
                </c:pt>
                <c:pt idx="15">
                  <c:v>2.9078348796217122</c:v>
                </c:pt>
                <c:pt idx="16">
                  <c:v>1.4696977120180295</c:v>
                </c:pt>
                <c:pt idx="17">
                  <c:v>5.2281486579490712</c:v>
                </c:pt>
              </c:numCache>
            </c:numRef>
          </c:val>
          <c:extLst>
            <c:ext xmlns:c16="http://schemas.microsoft.com/office/drawing/2014/chart" uri="{C3380CC4-5D6E-409C-BE32-E72D297353CC}">
              <c16:uniqueId val="{00000000-B6A7-4417-A166-454970CA17B4}"/>
            </c:ext>
          </c:extLst>
        </c:ser>
        <c:dLbls>
          <c:showLegendKey val="0"/>
          <c:showVal val="0"/>
          <c:showCatName val="0"/>
          <c:showSerName val="0"/>
          <c:showPercent val="0"/>
          <c:showBubbleSize val="0"/>
        </c:dLbls>
        <c:gapWidth val="140"/>
        <c:axId val="796259791"/>
        <c:axId val="796265615"/>
      </c:barChart>
      <c:catAx>
        <c:axId val="1677168464"/>
        <c:scaling>
          <c:orientation val="minMax"/>
        </c:scaling>
        <c:delete val="0"/>
        <c:axPos val="l"/>
        <c:numFmt formatCode="General" sourceLinked="1"/>
        <c:majorTickMark val="out"/>
        <c:minorTickMark val="none"/>
        <c:tickLblPos val="nextTo"/>
        <c:spPr>
          <a:solidFill>
            <a:schemeClr val="bg1"/>
          </a:solid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677165968"/>
        <c:crosses val="autoZero"/>
        <c:auto val="1"/>
        <c:lblAlgn val="ctr"/>
        <c:lblOffset val="100"/>
        <c:noMultiLvlLbl val="0"/>
      </c:catAx>
      <c:valAx>
        <c:axId val="167716596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5</a:t>
                </a:r>
                <a:r>
                  <a:rPr lang="en-IN" baseline="0" dirty="0"/>
                  <a:t> Years Difference in Prices</a:t>
                </a:r>
                <a:endParaRPr lang="en-IN"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77168464"/>
        <c:crosses val="autoZero"/>
        <c:crossBetween val="between"/>
      </c:valAx>
      <c:valAx>
        <c:axId val="796265615"/>
        <c:scaling>
          <c:orientation val="minMax"/>
        </c:scaling>
        <c:delete val="0"/>
        <c:axPos val="t"/>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3</a:t>
                </a:r>
                <a:r>
                  <a:rPr lang="en-IN" baseline="0" dirty="0"/>
                  <a:t> Year Difference in Prices</a:t>
                </a:r>
                <a:endParaRPr lang="en-IN"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96259791"/>
        <c:crosses val="max"/>
        <c:crossBetween val="between"/>
      </c:valAx>
      <c:catAx>
        <c:axId val="796259791"/>
        <c:scaling>
          <c:orientation val="minMax"/>
        </c:scaling>
        <c:delete val="1"/>
        <c:axPos val="l"/>
        <c:numFmt formatCode="General" sourceLinked="1"/>
        <c:majorTickMark val="out"/>
        <c:minorTickMark val="none"/>
        <c:tickLblPos val="nextTo"/>
        <c:crossAx val="796265615"/>
        <c:crosses val="autoZero"/>
        <c:auto val="1"/>
        <c:lblAlgn val="ctr"/>
        <c:lblOffset val="100"/>
        <c:noMultiLvlLbl val="0"/>
      </c:catAx>
      <c:spPr>
        <a:noFill/>
        <a:ln>
          <a:noFill/>
        </a:ln>
        <a:effectLst/>
      </c:spPr>
    </c:plotArea>
    <c:legend>
      <c:legendPos val="t"/>
      <c:layout>
        <c:manualLayout>
          <c:xMode val="edge"/>
          <c:yMode val="edge"/>
          <c:x val="0.47163241951359258"/>
          <c:y val="1.0822879520463185E-2"/>
          <c:w val="0.52836752641776485"/>
          <c:h val="4.9079192902337303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[Chart in Microsoft PowerPoint]Return with time!ReturnTime</c:name>
    <c:fmtId val="-1"/>
  </c:pivotSource>
  <c:chart>
    <c:title>
      <c:tx>
        <c:rich>
          <a:bodyPr rot="0" spcFirstLastPara="1" vertOverflow="ellipsis" vert="horz" wrap="square" anchor="ctr" anchorCtr="1"/>
          <a:lstStyle/>
          <a:p>
            <a:pPr>
              <a:defRPr sz="1800" b="1" i="0" u="none" strike="noStrike" kern="1200" spc="0" baseline="0">
                <a:solidFill>
                  <a:schemeClr val="tx1"/>
                </a:solidFill>
                <a:latin typeface="+mj-lt"/>
                <a:ea typeface="+mn-ea"/>
                <a:cs typeface="+mn-cs"/>
              </a:defRPr>
            </a:pPr>
            <a:r>
              <a:rPr lang="en-IN" sz="1800" b="1">
                <a:solidFill>
                  <a:schemeClr val="tx1"/>
                </a:solidFill>
                <a:latin typeface="+mj-lt"/>
              </a:rPr>
              <a:t>Return</a:t>
            </a:r>
            <a:r>
              <a:rPr lang="en-IN" sz="1800" b="1" baseline="0">
                <a:solidFill>
                  <a:schemeClr val="tx1"/>
                </a:solidFill>
                <a:latin typeface="+mj-lt"/>
              </a:rPr>
              <a:t> with Time</a:t>
            </a:r>
            <a:endParaRPr lang="en-IN" sz="1800" b="1">
              <a:solidFill>
                <a:schemeClr val="tx1"/>
              </a:solidFill>
              <a:latin typeface="+mj-lt"/>
            </a:endParaRPr>
          </a:p>
        </c:rich>
      </c:tx>
      <c:layout>
        <c:manualLayout>
          <c:xMode val="edge"/>
          <c:yMode val="edge"/>
          <c:x val="7.7470734460109161E-5"/>
          <c:y val="0"/>
        </c:manualLayout>
      </c:layout>
      <c:overlay val="0"/>
      <c:spPr>
        <a:noFill/>
        <a:ln>
          <a:noFill/>
        </a:ln>
        <a:effectLst/>
      </c:spPr>
      <c:txPr>
        <a:bodyPr rot="0" spcFirstLastPara="1" vertOverflow="ellipsis" vert="horz" wrap="square" anchor="ctr" anchorCtr="1"/>
        <a:lstStyle/>
        <a:p>
          <a:pPr>
            <a:defRPr sz="1800" b="1" i="0" u="none" strike="noStrike" kern="1200" spc="0" baseline="0">
              <a:solidFill>
                <a:schemeClr val="tx1"/>
              </a:solidFill>
              <a:latin typeface="+mj-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5693744531933507"/>
          <c:y val="0.10234929570547162"/>
          <c:w val="0.8010625546806649"/>
          <c:h val="0.8626905732116591"/>
        </c:manualLayout>
      </c:layout>
      <c:barChart>
        <c:barDir val="bar"/>
        <c:grouping val="stacked"/>
        <c:varyColors val="0"/>
        <c:ser>
          <c:idx val="0"/>
          <c:order val="0"/>
          <c:tx>
            <c:strRef>
              <c:f>'Return with time'!$C$2</c:f>
              <c:strCache>
                <c:ptCount val="1"/>
                <c:pt idx="0">
                  <c:v>Return in 3-Months</c:v>
                </c:pt>
              </c:strCache>
            </c:strRef>
          </c:tx>
          <c:spPr>
            <a:solidFill>
              <a:schemeClr val="accent1"/>
            </a:solidFill>
            <a:ln>
              <a:noFill/>
            </a:ln>
            <a:effectLst/>
          </c:spPr>
          <c:invertIfNegative val="0"/>
          <c:cat>
            <c:strRef>
              <c:f>'Return with time'!$B$3:$B$21</c:f>
              <c:strCache>
                <c:ptCount val="18"/>
                <c:pt idx="0">
                  <c:v>Automobile</c:v>
                </c:pt>
                <c:pt idx="1">
                  <c:v>Capital Goods</c:v>
                </c:pt>
                <c:pt idx="2">
                  <c:v>Chemicals</c:v>
                </c:pt>
                <c:pt idx="3">
                  <c:v>Communication</c:v>
                </c:pt>
                <c:pt idx="4">
                  <c:v>Construction</c:v>
                </c:pt>
                <c:pt idx="5">
                  <c:v>Consumer Discretionary</c:v>
                </c:pt>
                <c:pt idx="6">
                  <c:v>Consumer Staples</c:v>
                </c:pt>
                <c:pt idx="7">
                  <c:v>Diversified</c:v>
                </c:pt>
                <c:pt idx="8">
                  <c:v>Energy</c:v>
                </c:pt>
                <c:pt idx="9">
                  <c:v>Financial</c:v>
                </c:pt>
                <c:pt idx="10">
                  <c:v>Healthcare</c:v>
                </c:pt>
                <c:pt idx="11">
                  <c:v>Insurance</c:v>
                </c:pt>
                <c:pt idx="12">
                  <c:v>Materials</c:v>
                </c:pt>
                <c:pt idx="13">
                  <c:v>Metals &amp; Mining</c:v>
                </c:pt>
                <c:pt idx="14">
                  <c:v>Others</c:v>
                </c:pt>
                <c:pt idx="15">
                  <c:v>Services</c:v>
                </c:pt>
                <c:pt idx="16">
                  <c:v>Technology</c:v>
                </c:pt>
                <c:pt idx="17">
                  <c:v>Textiles</c:v>
                </c:pt>
              </c:strCache>
            </c:strRef>
          </c:cat>
          <c:val>
            <c:numRef>
              <c:f>'Return with time'!$C$3:$C$21</c:f>
              <c:numCache>
                <c:formatCode>General</c:formatCode>
                <c:ptCount val="18"/>
                <c:pt idx="0">
                  <c:v>470.95000000000005</c:v>
                </c:pt>
                <c:pt idx="1">
                  <c:v>764.7700000000001</c:v>
                </c:pt>
                <c:pt idx="2">
                  <c:v>395.81000000000012</c:v>
                </c:pt>
                <c:pt idx="3">
                  <c:v>100.38</c:v>
                </c:pt>
                <c:pt idx="4">
                  <c:v>286.27</c:v>
                </c:pt>
                <c:pt idx="5">
                  <c:v>179.29999999999998</c:v>
                </c:pt>
                <c:pt idx="6">
                  <c:v>364.59000000000003</c:v>
                </c:pt>
                <c:pt idx="7">
                  <c:v>22.29</c:v>
                </c:pt>
                <c:pt idx="8">
                  <c:v>179.37</c:v>
                </c:pt>
                <c:pt idx="9">
                  <c:v>885.65999999999974</c:v>
                </c:pt>
                <c:pt idx="10">
                  <c:v>107.50999999999998</c:v>
                </c:pt>
                <c:pt idx="11">
                  <c:v>9.9699999999999989</c:v>
                </c:pt>
                <c:pt idx="12">
                  <c:v>494.96</c:v>
                </c:pt>
                <c:pt idx="13">
                  <c:v>202.74999999999997</c:v>
                </c:pt>
                <c:pt idx="14">
                  <c:v>4.3499999999999996</c:v>
                </c:pt>
                <c:pt idx="15">
                  <c:v>470.19000000000011</c:v>
                </c:pt>
                <c:pt idx="16">
                  <c:v>-155.81999999999996</c:v>
                </c:pt>
                <c:pt idx="17">
                  <c:v>41.459999999999994</c:v>
                </c:pt>
              </c:numCache>
            </c:numRef>
          </c:val>
          <c:extLst>
            <c:ext xmlns:c16="http://schemas.microsoft.com/office/drawing/2014/chart" uri="{C3380CC4-5D6E-409C-BE32-E72D297353CC}">
              <c16:uniqueId val="{00000000-8838-4063-B7B8-8E7EEDF31A68}"/>
            </c:ext>
          </c:extLst>
        </c:ser>
        <c:ser>
          <c:idx val="1"/>
          <c:order val="1"/>
          <c:tx>
            <c:strRef>
              <c:f>'Return with time'!$D$2</c:f>
              <c:strCache>
                <c:ptCount val="1"/>
                <c:pt idx="0">
                  <c:v>Return in 1-Year</c:v>
                </c:pt>
              </c:strCache>
            </c:strRef>
          </c:tx>
          <c:spPr>
            <a:solidFill>
              <a:schemeClr val="accent2"/>
            </a:solidFill>
            <a:ln>
              <a:noFill/>
            </a:ln>
            <a:effectLst/>
          </c:spPr>
          <c:invertIfNegative val="0"/>
          <c:cat>
            <c:strRef>
              <c:f>'Return with time'!$B$3:$B$21</c:f>
              <c:strCache>
                <c:ptCount val="18"/>
                <c:pt idx="0">
                  <c:v>Automobile</c:v>
                </c:pt>
                <c:pt idx="1">
                  <c:v>Capital Goods</c:v>
                </c:pt>
                <c:pt idx="2">
                  <c:v>Chemicals</c:v>
                </c:pt>
                <c:pt idx="3">
                  <c:v>Communication</c:v>
                </c:pt>
                <c:pt idx="4">
                  <c:v>Construction</c:v>
                </c:pt>
                <c:pt idx="5">
                  <c:v>Consumer Discretionary</c:v>
                </c:pt>
                <c:pt idx="6">
                  <c:v>Consumer Staples</c:v>
                </c:pt>
                <c:pt idx="7">
                  <c:v>Diversified</c:v>
                </c:pt>
                <c:pt idx="8">
                  <c:v>Energy</c:v>
                </c:pt>
                <c:pt idx="9">
                  <c:v>Financial</c:v>
                </c:pt>
                <c:pt idx="10">
                  <c:v>Healthcare</c:v>
                </c:pt>
                <c:pt idx="11">
                  <c:v>Insurance</c:v>
                </c:pt>
                <c:pt idx="12">
                  <c:v>Materials</c:v>
                </c:pt>
                <c:pt idx="13">
                  <c:v>Metals &amp; Mining</c:v>
                </c:pt>
                <c:pt idx="14">
                  <c:v>Others</c:v>
                </c:pt>
                <c:pt idx="15">
                  <c:v>Services</c:v>
                </c:pt>
                <c:pt idx="16">
                  <c:v>Technology</c:v>
                </c:pt>
                <c:pt idx="17">
                  <c:v>Textiles</c:v>
                </c:pt>
              </c:strCache>
            </c:strRef>
          </c:cat>
          <c:val>
            <c:numRef>
              <c:f>'Return with time'!$D$3:$D$21</c:f>
              <c:numCache>
                <c:formatCode>General</c:formatCode>
                <c:ptCount val="18"/>
                <c:pt idx="0">
                  <c:v>825.18</c:v>
                </c:pt>
                <c:pt idx="1">
                  <c:v>1409.4399999999998</c:v>
                </c:pt>
                <c:pt idx="2">
                  <c:v>635.64999999999986</c:v>
                </c:pt>
                <c:pt idx="3">
                  <c:v>249.21</c:v>
                </c:pt>
                <c:pt idx="4">
                  <c:v>220.64000000000004</c:v>
                </c:pt>
                <c:pt idx="5">
                  <c:v>-46.77000000000001</c:v>
                </c:pt>
                <c:pt idx="6">
                  <c:v>264.94</c:v>
                </c:pt>
                <c:pt idx="7">
                  <c:v>19.650000000000006</c:v>
                </c:pt>
                <c:pt idx="8">
                  <c:v>709.93999999999994</c:v>
                </c:pt>
                <c:pt idx="9">
                  <c:v>83.259999999999962</c:v>
                </c:pt>
                <c:pt idx="10">
                  <c:v>-883.7600000000001</c:v>
                </c:pt>
                <c:pt idx="11">
                  <c:v>-111.5</c:v>
                </c:pt>
                <c:pt idx="12">
                  <c:v>42.70000000000001</c:v>
                </c:pt>
                <c:pt idx="13">
                  <c:v>95.72999999999999</c:v>
                </c:pt>
                <c:pt idx="14">
                  <c:v>110.06</c:v>
                </c:pt>
                <c:pt idx="15">
                  <c:v>721.01</c:v>
                </c:pt>
                <c:pt idx="16">
                  <c:v>-210.48999999999998</c:v>
                </c:pt>
                <c:pt idx="17">
                  <c:v>66.83</c:v>
                </c:pt>
              </c:numCache>
            </c:numRef>
          </c:val>
          <c:extLst>
            <c:ext xmlns:c16="http://schemas.microsoft.com/office/drawing/2014/chart" uri="{C3380CC4-5D6E-409C-BE32-E72D297353CC}">
              <c16:uniqueId val="{00000001-8838-4063-B7B8-8E7EEDF31A68}"/>
            </c:ext>
          </c:extLst>
        </c:ser>
        <c:ser>
          <c:idx val="2"/>
          <c:order val="2"/>
          <c:tx>
            <c:strRef>
              <c:f>'Return with time'!$E$2</c:f>
              <c:strCache>
                <c:ptCount val="1"/>
                <c:pt idx="0">
                  <c:v>Return in 3-Years</c:v>
                </c:pt>
              </c:strCache>
            </c:strRef>
          </c:tx>
          <c:spPr>
            <a:solidFill>
              <a:schemeClr val="accent3"/>
            </a:solidFill>
            <a:ln>
              <a:noFill/>
            </a:ln>
            <a:effectLst/>
          </c:spPr>
          <c:invertIfNegative val="0"/>
          <c:cat>
            <c:strRef>
              <c:f>'Return with time'!$B$3:$B$21</c:f>
              <c:strCache>
                <c:ptCount val="18"/>
                <c:pt idx="0">
                  <c:v>Automobile</c:v>
                </c:pt>
                <c:pt idx="1">
                  <c:v>Capital Goods</c:v>
                </c:pt>
                <c:pt idx="2">
                  <c:v>Chemicals</c:v>
                </c:pt>
                <c:pt idx="3">
                  <c:v>Communication</c:v>
                </c:pt>
                <c:pt idx="4">
                  <c:v>Construction</c:v>
                </c:pt>
                <c:pt idx="5">
                  <c:v>Consumer Discretionary</c:v>
                </c:pt>
                <c:pt idx="6">
                  <c:v>Consumer Staples</c:v>
                </c:pt>
                <c:pt idx="7">
                  <c:v>Diversified</c:v>
                </c:pt>
                <c:pt idx="8">
                  <c:v>Energy</c:v>
                </c:pt>
                <c:pt idx="9">
                  <c:v>Financial</c:v>
                </c:pt>
                <c:pt idx="10">
                  <c:v>Healthcare</c:v>
                </c:pt>
                <c:pt idx="11">
                  <c:v>Insurance</c:v>
                </c:pt>
                <c:pt idx="12">
                  <c:v>Materials</c:v>
                </c:pt>
                <c:pt idx="13">
                  <c:v>Metals &amp; Mining</c:v>
                </c:pt>
                <c:pt idx="14">
                  <c:v>Others</c:v>
                </c:pt>
                <c:pt idx="15">
                  <c:v>Services</c:v>
                </c:pt>
                <c:pt idx="16">
                  <c:v>Technology</c:v>
                </c:pt>
                <c:pt idx="17">
                  <c:v>Textiles</c:v>
                </c:pt>
              </c:strCache>
            </c:strRef>
          </c:cat>
          <c:val>
            <c:numRef>
              <c:f>'Return with time'!$E$3:$E$21</c:f>
              <c:numCache>
                <c:formatCode>General</c:formatCode>
                <c:ptCount val="18"/>
                <c:pt idx="0">
                  <c:v>802.57999999999993</c:v>
                </c:pt>
                <c:pt idx="1">
                  <c:v>1514.3700000000001</c:v>
                </c:pt>
                <c:pt idx="2">
                  <c:v>1524.1900000000003</c:v>
                </c:pt>
                <c:pt idx="3">
                  <c:v>449.73</c:v>
                </c:pt>
                <c:pt idx="4">
                  <c:v>407.26</c:v>
                </c:pt>
                <c:pt idx="5">
                  <c:v>328.16</c:v>
                </c:pt>
                <c:pt idx="6">
                  <c:v>1233.96</c:v>
                </c:pt>
                <c:pt idx="7">
                  <c:v>120</c:v>
                </c:pt>
                <c:pt idx="8">
                  <c:v>700.98</c:v>
                </c:pt>
                <c:pt idx="9">
                  <c:v>502.3400000000002</c:v>
                </c:pt>
                <c:pt idx="10">
                  <c:v>986.60999999999979</c:v>
                </c:pt>
                <c:pt idx="11">
                  <c:v>20.53</c:v>
                </c:pt>
                <c:pt idx="12">
                  <c:v>843.99000000000012</c:v>
                </c:pt>
                <c:pt idx="13">
                  <c:v>850.52999999999986</c:v>
                </c:pt>
                <c:pt idx="14">
                  <c:v>44.92</c:v>
                </c:pt>
                <c:pt idx="15">
                  <c:v>1390.7200000000007</c:v>
                </c:pt>
                <c:pt idx="16">
                  <c:v>1282.98</c:v>
                </c:pt>
                <c:pt idx="17">
                  <c:v>417.76</c:v>
                </c:pt>
              </c:numCache>
            </c:numRef>
          </c:val>
          <c:extLst>
            <c:ext xmlns:c16="http://schemas.microsoft.com/office/drawing/2014/chart" uri="{C3380CC4-5D6E-409C-BE32-E72D297353CC}">
              <c16:uniqueId val="{00000002-8838-4063-B7B8-8E7EEDF31A68}"/>
            </c:ext>
          </c:extLst>
        </c:ser>
        <c:ser>
          <c:idx val="3"/>
          <c:order val="3"/>
          <c:tx>
            <c:strRef>
              <c:f>'Return with time'!$F$2</c:f>
              <c:strCache>
                <c:ptCount val="1"/>
                <c:pt idx="0">
                  <c:v>Return in 5-Years</c:v>
                </c:pt>
              </c:strCache>
            </c:strRef>
          </c:tx>
          <c:spPr>
            <a:solidFill>
              <a:schemeClr val="accent4"/>
            </a:solidFill>
            <a:ln>
              <a:noFill/>
            </a:ln>
            <a:effectLst/>
          </c:spPr>
          <c:invertIfNegative val="0"/>
          <c:cat>
            <c:strRef>
              <c:f>'Return with time'!$B$3:$B$21</c:f>
              <c:strCache>
                <c:ptCount val="18"/>
                <c:pt idx="0">
                  <c:v>Automobile</c:v>
                </c:pt>
                <c:pt idx="1">
                  <c:v>Capital Goods</c:v>
                </c:pt>
                <c:pt idx="2">
                  <c:v>Chemicals</c:v>
                </c:pt>
                <c:pt idx="3">
                  <c:v>Communication</c:v>
                </c:pt>
                <c:pt idx="4">
                  <c:v>Construction</c:v>
                </c:pt>
                <c:pt idx="5">
                  <c:v>Consumer Discretionary</c:v>
                </c:pt>
                <c:pt idx="6">
                  <c:v>Consumer Staples</c:v>
                </c:pt>
                <c:pt idx="7">
                  <c:v>Diversified</c:v>
                </c:pt>
                <c:pt idx="8">
                  <c:v>Energy</c:v>
                </c:pt>
                <c:pt idx="9">
                  <c:v>Financial</c:v>
                </c:pt>
                <c:pt idx="10">
                  <c:v>Healthcare</c:v>
                </c:pt>
                <c:pt idx="11">
                  <c:v>Insurance</c:v>
                </c:pt>
                <c:pt idx="12">
                  <c:v>Materials</c:v>
                </c:pt>
                <c:pt idx="13">
                  <c:v>Metals &amp; Mining</c:v>
                </c:pt>
                <c:pt idx="14">
                  <c:v>Others</c:v>
                </c:pt>
                <c:pt idx="15">
                  <c:v>Services</c:v>
                </c:pt>
                <c:pt idx="16">
                  <c:v>Technology</c:v>
                </c:pt>
                <c:pt idx="17">
                  <c:v>Textiles</c:v>
                </c:pt>
              </c:strCache>
            </c:strRef>
          </c:cat>
          <c:val>
            <c:numRef>
              <c:f>'Return with time'!$F$3:$F$21</c:f>
              <c:numCache>
                <c:formatCode>General</c:formatCode>
                <c:ptCount val="18"/>
                <c:pt idx="0">
                  <c:v>191.53</c:v>
                </c:pt>
                <c:pt idx="1">
                  <c:v>511.06000000000012</c:v>
                </c:pt>
                <c:pt idx="2">
                  <c:v>692.8399999999998</c:v>
                </c:pt>
                <c:pt idx="3">
                  <c:v>85.64</c:v>
                </c:pt>
                <c:pt idx="4">
                  <c:v>160.31000000000003</c:v>
                </c:pt>
                <c:pt idx="5">
                  <c:v>217.64000000000001</c:v>
                </c:pt>
                <c:pt idx="6">
                  <c:v>495.02</c:v>
                </c:pt>
                <c:pt idx="7">
                  <c:v>79.600000000000009</c:v>
                </c:pt>
                <c:pt idx="8">
                  <c:v>226.37000000000006</c:v>
                </c:pt>
                <c:pt idx="9">
                  <c:v>-121.17</c:v>
                </c:pt>
                <c:pt idx="10">
                  <c:v>515.59000000000015</c:v>
                </c:pt>
                <c:pt idx="11">
                  <c:v>5.83</c:v>
                </c:pt>
                <c:pt idx="12">
                  <c:v>324.51000000000005</c:v>
                </c:pt>
                <c:pt idx="13">
                  <c:v>266.27999999999997</c:v>
                </c:pt>
                <c:pt idx="14">
                  <c:v>0</c:v>
                </c:pt>
                <c:pt idx="15">
                  <c:v>545.9</c:v>
                </c:pt>
                <c:pt idx="16">
                  <c:v>682.65000000000009</c:v>
                </c:pt>
                <c:pt idx="17">
                  <c:v>179.48</c:v>
                </c:pt>
              </c:numCache>
            </c:numRef>
          </c:val>
          <c:extLst>
            <c:ext xmlns:c16="http://schemas.microsoft.com/office/drawing/2014/chart" uri="{C3380CC4-5D6E-409C-BE32-E72D297353CC}">
              <c16:uniqueId val="{00000003-8838-4063-B7B8-8E7EEDF31A68}"/>
            </c:ext>
          </c:extLst>
        </c:ser>
        <c:ser>
          <c:idx val="4"/>
          <c:order val="4"/>
          <c:tx>
            <c:strRef>
              <c:f>'Return with time'!$G$2</c:f>
              <c:strCache>
                <c:ptCount val="1"/>
                <c:pt idx="0">
                  <c:v>Return in 10-Years</c:v>
                </c:pt>
              </c:strCache>
            </c:strRef>
          </c:tx>
          <c:spPr>
            <a:solidFill>
              <a:schemeClr val="accent5"/>
            </a:solidFill>
            <a:ln>
              <a:noFill/>
            </a:ln>
            <a:effectLst/>
          </c:spPr>
          <c:invertIfNegative val="0"/>
          <c:cat>
            <c:strRef>
              <c:f>'Return with time'!$B$3:$B$21</c:f>
              <c:strCache>
                <c:ptCount val="18"/>
                <c:pt idx="0">
                  <c:v>Automobile</c:v>
                </c:pt>
                <c:pt idx="1">
                  <c:v>Capital Goods</c:v>
                </c:pt>
                <c:pt idx="2">
                  <c:v>Chemicals</c:v>
                </c:pt>
                <c:pt idx="3">
                  <c:v>Communication</c:v>
                </c:pt>
                <c:pt idx="4">
                  <c:v>Construction</c:v>
                </c:pt>
                <c:pt idx="5">
                  <c:v>Consumer Discretionary</c:v>
                </c:pt>
                <c:pt idx="6">
                  <c:v>Consumer Staples</c:v>
                </c:pt>
                <c:pt idx="7">
                  <c:v>Diversified</c:v>
                </c:pt>
                <c:pt idx="8">
                  <c:v>Energy</c:v>
                </c:pt>
                <c:pt idx="9">
                  <c:v>Financial</c:v>
                </c:pt>
                <c:pt idx="10">
                  <c:v>Healthcare</c:v>
                </c:pt>
                <c:pt idx="11">
                  <c:v>Insurance</c:v>
                </c:pt>
                <c:pt idx="12">
                  <c:v>Materials</c:v>
                </c:pt>
                <c:pt idx="13">
                  <c:v>Metals &amp; Mining</c:v>
                </c:pt>
                <c:pt idx="14">
                  <c:v>Others</c:v>
                </c:pt>
                <c:pt idx="15">
                  <c:v>Services</c:v>
                </c:pt>
                <c:pt idx="16">
                  <c:v>Technology</c:v>
                </c:pt>
                <c:pt idx="17">
                  <c:v>Textiles</c:v>
                </c:pt>
              </c:strCache>
            </c:strRef>
          </c:cat>
          <c:val>
            <c:numRef>
              <c:f>'Return with time'!$G$3:$G$21</c:f>
              <c:numCache>
                <c:formatCode>General</c:formatCode>
                <c:ptCount val="18"/>
                <c:pt idx="0">
                  <c:v>533.82999999999993</c:v>
                </c:pt>
                <c:pt idx="1">
                  <c:v>658.92000000000007</c:v>
                </c:pt>
                <c:pt idx="2">
                  <c:v>818.12999999999988</c:v>
                </c:pt>
                <c:pt idx="3">
                  <c:v>98.38000000000001</c:v>
                </c:pt>
                <c:pt idx="4">
                  <c:v>271.26</c:v>
                </c:pt>
                <c:pt idx="5">
                  <c:v>345.29000000000008</c:v>
                </c:pt>
                <c:pt idx="6">
                  <c:v>508.91999999999996</c:v>
                </c:pt>
                <c:pt idx="7">
                  <c:v>76.36</c:v>
                </c:pt>
                <c:pt idx="8">
                  <c:v>179.33</c:v>
                </c:pt>
                <c:pt idx="9">
                  <c:v>429.26999999999992</c:v>
                </c:pt>
                <c:pt idx="10">
                  <c:v>546.29999999999995</c:v>
                </c:pt>
                <c:pt idx="11">
                  <c:v>0</c:v>
                </c:pt>
                <c:pt idx="12">
                  <c:v>624.14</c:v>
                </c:pt>
                <c:pt idx="13">
                  <c:v>282.41999999999996</c:v>
                </c:pt>
                <c:pt idx="14">
                  <c:v>0</c:v>
                </c:pt>
                <c:pt idx="15">
                  <c:v>472.03999999999985</c:v>
                </c:pt>
                <c:pt idx="16">
                  <c:v>440.33000000000004</c:v>
                </c:pt>
                <c:pt idx="17">
                  <c:v>237.71</c:v>
                </c:pt>
              </c:numCache>
            </c:numRef>
          </c:val>
          <c:extLst>
            <c:ext xmlns:c16="http://schemas.microsoft.com/office/drawing/2014/chart" uri="{C3380CC4-5D6E-409C-BE32-E72D297353CC}">
              <c16:uniqueId val="{00000004-8838-4063-B7B8-8E7EEDF31A68}"/>
            </c:ext>
          </c:extLst>
        </c:ser>
        <c:dLbls>
          <c:showLegendKey val="0"/>
          <c:showVal val="0"/>
          <c:showCatName val="0"/>
          <c:showSerName val="0"/>
          <c:showPercent val="0"/>
          <c:showBubbleSize val="0"/>
        </c:dLbls>
        <c:gapWidth val="150"/>
        <c:overlap val="100"/>
        <c:axId val="1153574656"/>
        <c:axId val="1153575072"/>
      </c:barChart>
      <c:catAx>
        <c:axId val="1153574656"/>
        <c:scaling>
          <c:orientation val="minMax"/>
        </c:scaling>
        <c:delete val="0"/>
        <c:axPos val="l"/>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153575072"/>
        <c:crosses val="autoZero"/>
        <c:auto val="1"/>
        <c:lblAlgn val="ctr"/>
        <c:lblOffset val="1000"/>
        <c:tickMarkSkip val="1"/>
        <c:noMultiLvlLbl val="0"/>
      </c:catAx>
      <c:valAx>
        <c:axId val="115357507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53574656"/>
        <c:crosses val="autoZero"/>
        <c:crossBetween val="midCat"/>
      </c:valAx>
      <c:spPr>
        <a:noFill/>
        <a:ln>
          <a:solidFill>
            <a:schemeClr val="tx1"/>
          </a:solidFill>
        </a:ln>
        <a:effectLst/>
      </c:spPr>
    </c:plotArea>
    <c:legend>
      <c:legendPos val="t"/>
      <c:layout>
        <c:manualLayout>
          <c:xMode val="edge"/>
          <c:yMode val="edge"/>
          <c:x val="0"/>
          <c:y val="5.1079297768610955E-2"/>
          <c:w val="0.98087186240396573"/>
          <c:h val="3.5011323952484713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[Investment Advice Dashboard.xlsx]3 Yr Return!3YrReturn</c:name>
    <c:fmtId val="-1"/>
  </c:pivotSource>
  <c:chart>
    <c:title>
      <c:tx>
        <c:rich>
          <a:bodyPr rot="0" spcFirstLastPara="1" vertOverflow="ellipsis" vert="horz" wrap="square" anchor="ctr" anchorCtr="1"/>
          <a:lstStyle/>
          <a:p>
            <a:pPr>
              <a:defRPr sz="1800" b="0" i="0" u="none" strike="noStrike" kern="1200" cap="none" spc="0" normalizeH="0" baseline="0">
                <a:solidFill>
                  <a:schemeClr val="tx1"/>
                </a:solidFill>
                <a:latin typeface="+mj-lt"/>
                <a:ea typeface="+mj-ea"/>
                <a:cs typeface="+mj-cs"/>
              </a:defRPr>
            </a:pPr>
            <a:r>
              <a:rPr lang="en-IN" sz="1800">
                <a:solidFill>
                  <a:schemeClr val="tx1"/>
                </a:solidFill>
              </a:rPr>
              <a:t>Analysis of 3 Year Returns Across Industry</a:t>
            </a:r>
          </a:p>
        </c:rich>
      </c:tx>
      <c:layout>
        <c:manualLayout>
          <c:xMode val="edge"/>
          <c:yMode val="edge"/>
          <c:x val="5.8694229595766222E-2"/>
          <c:y val="0"/>
        </c:manualLayout>
      </c:layout>
      <c:overlay val="0"/>
      <c:spPr>
        <a:noFill/>
        <a:ln>
          <a:noFill/>
        </a:ln>
        <a:effectLst/>
      </c:spPr>
      <c:txPr>
        <a:bodyPr rot="0" spcFirstLastPara="1" vertOverflow="ellipsis" vert="horz" wrap="square" anchor="ctr" anchorCtr="1"/>
        <a:lstStyle/>
        <a:p>
          <a:pPr>
            <a:defRPr sz="1800" b="0" i="0" u="none" strike="noStrike" kern="1200" cap="none" spc="0" normalizeH="0" baseline="0">
              <a:solidFill>
                <a:schemeClr val="tx1"/>
              </a:solidFill>
              <a:latin typeface="+mj-lt"/>
              <a:ea typeface="+mj-ea"/>
              <a:cs typeface="+mj-cs"/>
            </a:defRPr>
          </a:pPr>
          <a:endParaRPr lang="en-US"/>
        </a:p>
      </c:txPr>
    </c:title>
    <c:autoTitleDeleted val="0"/>
    <c:pivotFmts>
      <c:pivotFmt>
        <c:idx val="0"/>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5">
                  <a:shade val="51000"/>
                  <a:satMod val="130000"/>
                </a:schemeClr>
              </a:gs>
              <a:gs pos="80000">
                <a:schemeClr val="accent5">
                  <a:shade val="93000"/>
                  <a:satMod val="130000"/>
                </a:schemeClr>
              </a:gs>
              <a:gs pos="100000">
                <a:schemeClr val="accent5">
                  <a:shade val="94000"/>
                  <a:satMod val="135000"/>
                </a:schemeClr>
              </a:gs>
            </a:gsLst>
            <a:lin ang="16200000" scaled="0"/>
          </a:gradFill>
          <a:ln>
            <a:noFill/>
          </a:ln>
          <a:effectLst/>
          <a:scene3d>
            <a:camera prst="orthographicFront">
              <a:rot lat="0" lon="0" rev="0"/>
            </a:camera>
            <a:lightRig rig="threePt" dir="t">
              <a:rot lat="0" lon="0" rev="1200000"/>
            </a:lightRig>
          </a:scene3d>
          <a:sp3d>
            <a:bevelT w="63500" h="254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0598806197612389E-2"/>
          <c:y val="0.112263614830262"/>
          <c:w val="0.89525358645375364"/>
          <c:h val="0.39687596913519196"/>
        </c:manualLayout>
      </c:layout>
      <c:barChart>
        <c:barDir val="col"/>
        <c:grouping val="clustered"/>
        <c:varyColors val="0"/>
        <c:ser>
          <c:idx val="0"/>
          <c:order val="0"/>
          <c:tx>
            <c:strRef>
              <c:f>'3 Yr Return'!$H$3:$H$4</c:f>
              <c:strCache>
                <c:ptCount val="1"/>
                <c:pt idx="0">
                  <c:v>Negative</c:v>
                </c:pt>
              </c:strCache>
            </c:strRef>
          </c:tx>
          <c:spPr>
            <a:solidFill>
              <a:schemeClr val="accent2">
                <a:lumMod val="50000"/>
              </a:schemeClr>
            </a:solidFill>
            <a:ln>
              <a:noFill/>
            </a:ln>
            <a:effectLst/>
          </c:spPr>
          <c:invertIfNegative val="0"/>
          <c:dLbls>
            <c:dLbl>
              <c:idx val="0"/>
              <c:layout>
                <c:manualLayout>
                  <c:x val="-1.7737031590605001E-17"/>
                  <c:y val="0"/>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8376-4BBB-86C1-D897F67AE21B}"/>
                </c:ext>
              </c:extLst>
            </c:dLbl>
            <c:dLbl>
              <c:idx val="2"/>
              <c:layout>
                <c:manualLayout>
                  <c:x val="-7.7398850139523967E-3"/>
                  <c:y val="2.2179973544705529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8376-4BBB-86C1-D897F67AE21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'3 Yr Return'!$G$5:$G$19</c:f>
              <c:strCache>
                <c:ptCount val="15"/>
                <c:pt idx="0">
                  <c:v>Drugs &amp; Pharma</c:v>
                </c:pt>
                <c:pt idx="1">
                  <c:v>Software</c:v>
                </c:pt>
                <c:pt idx="2">
                  <c:v>Banking</c:v>
                </c:pt>
                <c:pt idx="3">
                  <c:v>Cement</c:v>
                </c:pt>
                <c:pt idx="4">
                  <c:v>Real Estate</c:v>
                </c:pt>
                <c:pt idx="5">
                  <c:v>Organic Chemicals</c:v>
                </c:pt>
                <c:pt idx="6">
                  <c:v>Misc. Fin.services</c:v>
                </c:pt>
                <c:pt idx="7">
                  <c:v>Auto Ancillaries</c:v>
                </c:pt>
                <c:pt idx="8">
                  <c:v>Electricity Generation</c:v>
                </c:pt>
                <c:pt idx="9">
                  <c:v>Household &amp; Personal Products</c:v>
                </c:pt>
                <c:pt idx="10">
                  <c:v>Kitchenware &amp; Appliances</c:v>
                </c:pt>
                <c:pt idx="11">
                  <c:v>Natural Gas Utilities</c:v>
                </c:pt>
                <c:pt idx="12">
                  <c:v>Housing Finance</c:v>
                </c:pt>
                <c:pt idx="13">
                  <c:v>Construction</c:v>
                </c:pt>
                <c:pt idx="14">
                  <c:v>ACs &amp; Refrigerators</c:v>
                </c:pt>
              </c:strCache>
            </c:strRef>
          </c:cat>
          <c:val>
            <c:numRef>
              <c:f>'3 Yr Return'!$H$5:$H$19</c:f>
              <c:numCache>
                <c:formatCode>General</c:formatCode>
                <c:ptCount val="15"/>
                <c:pt idx="0">
                  <c:v>5</c:v>
                </c:pt>
                <c:pt idx="2">
                  <c:v>10</c:v>
                </c:pt>
                <c:pt idx="3">
                  <c:v>1</c:v>
                </c:pt>
                <c:pt idx="6">
                  <c:v>5</c:v>
                </c:pt>
                <c:pt idx="7">
                  <c:v>1</c:v>
                </c:pt>
                <c:pt idx="9">
                  <c:v>1</c:v>
                </c:pt>
                <c:pt idx="11">
                  <c:v>1</c:v>
                </c:pt>
                <c:pt idx="12">
                  <c:v>2</c:v>
                </c:pt>
                <c:pt idx="13">
                  <c:v>2</c:v>
                </c:pt>
                <c:pt idx="14">
                  <c:v>2</c:v>
                </c:pt>
              </c:numCache>
            </c:numRef>
          </c:val>
          <c:extLst>
            <c:ext xmlns:c16="http://schemas.microsoft.com/office/drawing/2014/chart" uri="{C3380CC4-5D6E-409C-BE32-E72D297353CC}">
              <c16:uniqueId val="{00000000-8376-4BBB-86C1-D897F67AE21B}"/>
            </c:ext>
          </c:extLst>
        </c:ser>
        <c:ser>
          <c:idx val="1"/>
          <c:order val="1"/>
          <c:tx>
            <c:strRef>
              <c:f>'3 Yr Return'!$I$3:$I$4</c:f>
              <c:strCache>
                <c:ptCount val="1"/>
                <c:pt idx="0">
                  <c:v>Positive</c:v>
                </c:pt>
              </c:strCache>
            </c:strRef>
          </c:tx>
          <c:spPr>
            <a:solidFill>
              <a:schemeClr val="accent1">
                <a:lumMod val="75000"/>
              </a:schemeClr>
            </a:solidFill>
            <a:ln>
              <a:noFill/>
            </a:ln>
            <a:effectLst/>
          </c:spPr>
          <c:invertIfNegative val="0"/>
          <c:dLbls>
            <c:dLbl>
              <c:idx val="0"/>
              <c:layout>
                <c:manualLayout>
                  <c:x val="-3.869942506976181E-3"/>
                  <c:y val="2.217997354470557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8376-4BBB-86C1-D897F67AE21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'3 Yr Return'!$G$5:$G$19</c:f>
              <c:strCache>
                <c:ptCount val="15"/>
                <c:pt idx="0">
                  <c:v>Drugs &amp; Pharma</c:v>
                </c:pt>
                <c:pt idx="1">
                  <c:v>Software</c:v>
                </c:pt>
                <c:pt idx="2">
                  <c:v>Banking</c:v>
                </c:pt>
                <c:pt idx="3">
                  <c:v>Cement</c:v>
                </c:pt>
                <c:pt idx="4">
                  <c:v>Real Estate</c:v>
                </c:pt>
                <c:pt idx="5">
                  <c:v>Organic Chemicals</c:v>
                </c:pt>
                <c:pt idx="6">
                  <c:v>Misc. Fin.services</c:v>
                </c:pt>
                <c:pt idx="7">
                  <c:v>Auto Ancillaries</c:v>
                </c:pt>
                <c:pt idx="8">
                  <c:v>Electricity Generation</c:v>
                </c:pt>
                <c:pt idx="9">
                  <c:v>Household &amp; Personal Products</c:v>
                </c:pt>
                <c:pt idx="10">
                  <c:v>Kitchenware &amp; Appliances</c:v>
                </c:pt>
                <c:pt idx="11">
                  <c:v>Natural Gas Utilities</c:v>
                </c:pt>
                <c:pt idx="12">
                  <c:v>Housing Finance</c:v>
                </c:pt>
                <c:pt idx="13">
                  <c:v>Construction</c:v>
                </c:pt>
                <c:pt idx="14">
                  <c:v>ACs &amp; Refrigerators</c:v>
                </c:pt>
              </c:strCache>
            </c:strRef>
          </c:cat>
          <c:val>
            <c:numRef>
              <c:f>'3 Yr Return'!$I$5:$I$19</c:f>
              <c:numCache>
                <c:formatCode>General</c:formatCode>
                <c:ptCount val="15"/>
                <c:pt idx="0">
                  <c:v>31</c:v>
                </c:pt>
                <c:pt idx="1">
                  <c:v>24</c:v>
                </c:pt>
                <c:pt idx="2">
                  <c:v>15</c:v>
                </c:pt>
                <c:pt idx="3">
                  <c:v>13</c:v>
                </c:pt>
                <c:pt idx="4">
                  <c:v>12</c:v>
                </c:pt>
                <c:pt idx="5">
                  <c:v>10</c:v>
                </c:pt>
                <c:pt idx="6">
                  <c:v>9</c:v>
                </c:pt>
                <c:pt idx="7">
                  <c:v>9</c:v>
                </c:pt>
                <c:pt idx="8">
                  <c:v>7</c:v>
                </c:pt>
                <c:pt idx="9">
                  <c:v>7</c:v>
                </c:pt>
                <c:pt idx="10">
                  <c:v>6</c:v>
                </c:pt>
                <c:pt idx="11">
                  <c:v>6</c:v>
                </c:pt>
                <c:pt idx="12">
                  <c:v>5</c:v>
                </c:pt>
                <c:pt idx="13">
                  <c:v>5</c:v>
                </c:pt>
                <c:pt idx="14">
                  <c:v>4</c:v>
                </c:pt>
              </c:numCache>
            </c:numRef>
          </c:val>
          <c:extLst>
            <c:ext xmlns:c16="http://schemas.microsoft.com/office/drawing/2014/chart" uri="{C3380CC4-5D6E-409C-BE32-E72D297353CC}">
              <c16:uniqueId val="{00000001-8376-4BBB-86C1-D897F67AE21B}"/>
            </c:ext>
          </c:extLst>
        </c:ser>
        <c:dLbls>
          <c:dLblPos val="outEnd"/>
          <c:showLegendKey val="0"/>
          <c:showVal val="1"/>
          <c:showCatName val="0"/>
          <c:showSerName val="0"/>
          <c:showPercent val="0"/>
          <c:showBubbleSize val="0"/>
        </c:dLbls>
        <c:gapWidth val="199"/>
        <c:axId val="781508735"/>
        <c:axId val="781512895"/>
      </c:barChart>
      <c:catAx>
        <c:axId val="7815087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197" b="0" i="0" u="none" strike="noStrike" kern="1200" cap="none" spc="0" normalizeH="0" baseline="0">
                <a:solidFill>
                  <a:schemeClr val="tx1">
                    <a:lumMod val="65000"/>
                    <a:lumOff val="35000"/>
                  </a:schemeClr>
                </a:solidFill>
                <a:latin typeface="+mn-lt"/>
                <a:ea typeface="+mn-ea"/>
                <a:cs typeface="+mn-cs"/>
              </a:defRPr>
            </a:pPr>
            <a:endParaRPr lang="en-US"/>
          </a:p>
        </c:txPr>
        <c:crossAx val="781512895"/>
        <c:crosses val="autoZero"/>
        <c:auto val="1"/>
        <c:lblAlgn val="ctr"/>
        <c:lblOffset val="100"/>
        <c:noMultiLvlLbl val="0"/>
      </c:catAx>
      <c:valAx>
        <c:axId val="781512895"/>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IN"/>
                  <a:t>Count of Companies</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81508735"/>
        <c:crosses val="autoZero"/>
        <c:crossBetween val="between"/>
      </c:valAx>
      <c:spPr>
        <a:noFill/>
        <a:ln>
          <a:noFill/>
        </a:ln>
        <a:effectLst/>
      </c:spPr>
    </c:plotArea>
    <c:legend>
      <c:legendPos val="t"/>
      <c:layout>
        <c:manualLayout>
          <c:xMode val="edge"/>
          <c:yMode val="edge"/>
          <c:x val="0.74411063462333926"/>
          <c:y val="7.3455944136866808E-3"/>
          <c:w val="0.24533308527278014"/>
          <c:h val="5.6531542618005783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[Investment Advise Dashboard.xlsx]division of MarketCapital!MktCapPie</c:name>
    <c:fmtId val="13"/>
  </c:pivotSource>
  <c:chart>
    <c:title>
      <c:tx>
        <c:rich>
          <a:bodyPr rot="0" spcFirstLastPara="1" vertOverflow="ellipsis" vert="horz" wrap="square" anchor="ctr" anchorCtr="1"/>
          <a:lstStyle/>
          <a:p>
            <a:pPr>
              <a:defRPr sz="1800" b="1" i="0" u="none" strike="noStrike" kern="1200" spc="0" baseline="0">
                <a:solidFill>
                  <a:schemeClr val="tx1">
                    <a:lumMod val="65000"/>
                    <a:lumOff val="35000"/>
                  </a:schemeClr>
                </a:solidFill>
                <a:latin typeface="+mj-lt"/>
                <a:ea typeface="+mn-ea"/>
                <a:cs typeface="+mn-cs"/>
              </a:defRPr>
            </a:pPr>
            <a:r>
              <a:rPr lang="en-US" sz="1800" b="1" dirty="0">
                <a:solidFill>
                  <a:sysClr val="windowText" lastClr="000000"/>
                </a:solidFill>
                <a:latin typeface="+mj-lt"/>
              </a:rPr>
              <a:t>Market</a:t>
            </a:r>
            <a:r>
              <a:rPr lang="en-US" sz="1800" b="1" baseline="0" dirty="0">
                <a:solidFill>
                  <a:sysClr val="windowText" lastClr="000000"/>
                </a:solidFill>
                <a:latin typeface="+mj-lt"/>
              </a:rPr>
              <a:t> Capital Of Industries</a:t>
            </a:r>
            <a:endParaRPr lang="en-US" sz="1800" b="1" dirty="0">
              <a:solidFill>
                <a:sysClr val="windowText" lastClr="000000"/>
              </a:solidFill>
              <a:latin typeface="+mj-lt"/>
            </a:endParaRPr>
          </a:p>
        </c:rich>
      </c:tx>
      <c:layout>
        <c:manualLayout>
          <c:xMode val="edge"/>
          <c:yMode val="edge"/>
          <c:x val="5.5555943787168364E-4"/>
          <c:y val="1.4966371374321196E-2"/>
        </c:manualLayout>
      </c:layout>
      <c:overlay val="0"/>
      <c:spPr>
        <a:noFill/>
        <a:ln>
          <a:noFill/>
        </a:ln>
        <a:effectLst/>
      </c:spPr>
      <c:txPr>
        <a:bodyPr rot="0" spcFirstLastPara="1" vertOverflow="ellipsis" vert="horz" wrap="square" anchor="ctr" anchorCtr="1"/>
        <a:lstStyle/>
        <a:p>
          <a:pPr>
            <a:defRPr sz="1800" b="1" i="0" u="none" strike="noStrike" kern="1200" spc="0" baseline="0">
              <a:solidFill>
                <a:schemeClr val="tx1">
                  <a:lumMod val="65000"/>
                  <a:lumOff val="35000"/>
                </a:schemeClr>
              </a:solidFill>
              <a:latin typeface="+mj-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
        <c:idx val="19"/>
        <c:spPr>
          <a:solidFill>
            <a:schemeClr val="accent1"/>
          </a:solidFill>
          <a:ln w="19050">
            <a:solidFill>
              <a:schemeClr val="lt1"/>
            </a:solidFill>
          </a:ln>
          <a:effectLst/>
        </c:spPr>
      </c:pivotFmt>
      <c:pivotFmt>
        <c:idx val="20"/>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21"/>
        <c:spPr>
          <a:solidFill>
            <a:schemeClr val="accent1"/>
          </a:solidFill>
          <a:ln w="19050">
            <a:solidFill>
              <a:schemeClr val="lt1"/>
            </a:solidFill>
          </a:ln>
          <a:effectLst/>
        </c:spPr>
      </c:pivotFmt>
      <c:pivotFmt>
        <c:idx val="22"/>
        <c:spPr>
          <a:solidFill>
            <a:schemeClr val="accent1"/>
          </a:solidFill>
          <a:ln w="19050">
            <a:solidFill>
              <a:schemeClr val="lt1"/>
            </a:solidFill>
          </a:ln>
          <a:effectLst/>
        </c:spPr>
      </c:pivotFmt>
      <c:pivotFmt>
        <c:idx val="23"/>
        <c:spPr>
          <a:solidFill>
            <a:schemeClr val="accent1"/>
          </a:solidFill>
          <a:ln w="19050">
            <a:solidFill>
              <a:schemeClr val="lt1"/>
            </a:solidFill>
          </a:ln>
          <a:effectLst/>
        </c:spPr>
        <c:dLbl>
          <c:idx val="0"/>
          <c:layout>
            <c:manualLayout>
              <c:x val="2.9629629629629603E-2"/>
              <c:y val="4.6110357947882034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4786312822008355"/>
                  <c:h val="5.5542795818690691E-2"/>
                </c:manualLayout>
              </c15:layout>
            </c:ext>
          </c:extLst>
        </c:dLbl>
      </c:pivotFmt>
      <c:pivotFmt>
        <c:idx val="24"/>
        <c:spPr>
          <a:solidFill>
            <a:schemeClr val="accent1"/>
          </a:solidFill>
          <a:ln w="19050">
            <a:solidFill>
              <a:schemeClr val="lt1"/>
            </a:solidFill>
          </a:ln>
          <a:effectLst/>
        </c:spPr>
        <c:dLbl>
          <c:idx val="0"/>
          <c:layout>
            <c:manualLayout>
              <c:x val="-4.2970739768640031E-3"/>
              <c:y val="2.9695182307281111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25"/>
        <c:spPr>
          <a:solidFill>
            <a:schemeClr val="accent1"/>
          </a:solidFill>
          <a:ln w="19050">
            <a:solidFill>
              <a:schemeClr val="lt1"/>
            </a:solidFill>
          </a:ln>
          <a:effectLst/>
        </c:spPr>
        <c:dLbl>
          <c:idx val="0"/>
          <c:layout>
            <c:manualLayout>
              <c:x val="-3.9934869252455461E-3"/>
              <c:y val="5.1519413657344828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26"/>
        <c:spPr>
          <a:solidFill>
            <a:schemeClr val="accent1"/>
          </a:solidFill>
          <a:ln w="19050">
            <a:solidFill>
              <a:schemeClr val="lt1"/>
            </a:solidFill>
          </a:ln>
          <a:effectLst/>
        </c:spPr>
        <c:dLbl>
          <c:idx val="0"/>
          <c:layout>
            <c:manualLayout>
              <c:x val="-9.0533933568142166E-17"/>
              <c:y val="3.9384480456261091E-2"/>
            </c:manualLayout>
          </c:layout>
          <c:tx>
            <c:rich>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fld id="{85E53ADC-E4E0-42D0-BC1D-B16E06CEE8CB}" type="CATEGORYNAME">
                  <a:rPr lang="en-US" sz="800"/>
                  <a:pPr>
                    <a:defRPr sz="900" b="0" i="0" u="none" strike="noStrike" kern="1200" baseline="0">
                      <a:solidFill>
                        <a:schemeClr val="dk1">
                          <a:lumMod val="65000"/>
                          <a:lumOff val="35000"/>
                        </a:schemeClr>
                      </a:solidFill>
                      <a:latin typeface="+mn-lt"/>
                      <a:ea typeface="+mn-ea"/>
                      <a:cs typeface="+mn-cs"/>
                    </a:defRPr>
                  </a:pPr>
                  <a:t>[CATEGORY NAME]</a:t>
                </a:fld>
                <a:r>
                  <a:rPr lang="en-US" sz="800" baseline="0"/>
                  <a:t>
</a:t>
                </a:r>
                <a:fld id="{241250FE-4E01-4CBF-8BF6-EC53E969C3E1}" type="PERCENTAGE">
                  <a:rPr lang="en-US" sz="800" baseline="0"/>
                  <a:pPr>
                    <a:defRPr sz="900" b="0" i="0" u="none" strike="noStrike" kern="1200" baseline="0">
                      <a:solidFill>
                        <a:schemeClr val="dk1">
                          <a:lumMod val="65000"/>
                          <a:lumOff val="35000"/>
                        </a:schemeClr>
                      </a:solidFill>
                      <a:latin typeface="+mn-lt"/>
                      <a:ea typeface="+mn-ea"/>
                      <a:cs typeface="+mn-cs"/>
                    </a:defRPr>
                  </a:pPr>
                  <a:t>[PERCENTAGE]</a:t>
                </a:fld>
                <a:endParaRPr lang="en-US" sz="800" baseline="0"/>
              </a:p>
            </c:rich>
          </c:tx>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1767512394284047"/>
                  <c:h val="8.8106886396110556E-2"/>
                </c:manualLayout>
              </c15:layout>
              <c15:dlblFieldTable/>
              <c15:showDataLabelsRange val="0"/>
            </c:ext>
          </c:extLst>
        </c:dLbl>
      </c:pivotFmt>
      <c:pivotFmt>
        <c:idx val="27"/>
        <c:spPr>
          <a:solidFill>
            <a:schemeClr val="accent1"/>
          </a:solidFill>
          <a:ln w="19050">
            <a:solidFill>
              <a:schemeClr val="lt1"/>
            </a:solidFill>
          </a:ln>
          <a:effectLst/>
        </c:spPr>
        <c:dLbl>
          <c:idx val="0"/>
          <c:layout>
            <c:manualLayout>
              <c:x val="-1.0645474871196565E-2"/>
              <c:y val="2.5764280008699264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28"/>
        <c:spPr>
          <a:solidFill>
            <a:schemeClr val="accent1"/>
          </a:solidFill>
          <a:ln w="19050">
            <a:solidFill>
              <a:schemeClr val="lt1"/>
            </a:solidFill>
          </a:ln>
          <a:effectLst/>
        </c:spPr>
      </c:pivotFmt>
      <c:pivotFmt>
        <c:idx val="29"/>
        <c:spPr>
          <a:solidFill>
            <a:schemeClr val="accent1"/>
          </a:solidFill>
          <a:ln w="19050">
            <a:solidFill>
              <a:schemeClr val="lt1"/>
            </a:solidFill>
          </a:ln>
          <a:effectLst/>
        </c:spPr>
        <c:dLbl>
          <c:idx val="0"/>
          <c:layout>
            <c:manualLayout>
              <c:x val="-7.3721201516477111E-3"/>
              <c:y val="1.7269852174496291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30"/>
        <c:spPr>
          <a:solidFill>
            <a:schemeClr val="accent1"/>
          </a:solidFill>
          <a:ln w="19050">
            <a:solidFill>
              <a:schemeClr val="lt1"/>
            </a:solidFill>
          </a:ln>
          <a:effectLst/>
        </c:spPr>
        <c:dLbl>
          <c:idx val="0"/>
          <c:layout>
            <c:manualLayout>
              <c:x val="-9.4704578594342378E-2"/>
              <c:y val="-4.806691680267642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31"/>
        <c:spPr>
          <a:solidFill>
            <a:schemeClr val="accent1"/>
          </a:solidFill>
          <a:ln w="19050">
            <a:solidFill>
              <a:schemeClr val="lt1"/>
            </a:solidFill>
          </a:ln>
          <a:effectLst/>
        </c:spPr>
      </c:pivotFmt>
      <c:pivotFmt>
        <c:idx val="32"/>
        <c:spPr>
          <a:solidFill>
            <a:schemeClr val="accent1"/>
          </a:solidFill>
          <a:ln w="19050">
            <a:solidFill>
              <a:schemeClr val="lt1"/>
            </a:solidFill>
          </a:ln>
          <a:effectLst/>
        </c:spPr>
      </c:pivotFmt>
      <c:pivotFmt>
        <c:idx val="33"/>
        <c:spPr>
          <a:solidFill>
            <a:schemeClr val="accent1"/>
          </a:solidFill>
          <a:ln w="19050">
            <a:solidFill>
              <a:schemeClr val="lt1"/>
            </a:solidFill>
          </a:ln>
          <a:effectLst/>
        </c:spPr>
        <c:dLbl>
          <c:idx val="0"/>
          <c:layout>
            <c:manualLayout>
              <c:x val="6.8327986779430352E-3"/>
              <c:y val="3.2660127357981845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34"/>
        <c:spPr>
          <a:solidFill>
            <a:schemeClr val="accent1"/>
          </a:solidFill>
          <a:ln w="19050">
            <a:solidFill>
              <a:schemeClr val="lt1"/>
            </a:solidFill>
          </a:ln>
          <a:effectLst/>
        </c:spPr>
      </c:pivotFmt>
      <c:pivotFmt>
        <c:idx val="35"/>
        <c:spPr>
          <a:solidFill>
            <a:schemeClr val="accent1"/>
          </a:solidFill>
          <a:ln w="19050">
            <a:solidFill>
              <a:schemeClr val="lt1"/>
            </a:solidFill>
          </a:ln>
          <a:effectLst/>
        </c:spP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0"/>
          <c:showSerName val="0"/>
          <c:showPercent val="0"/>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36"/>
        <c:spPr>
          <a:solidFill>
            <a:schemeClr val="accent1"/>
          </a:solidFill>
          <a:ln w="19050">
            <a:solidFill>
              <a:schemeClr val="lt1"/>
            </a:solidFill>
          </a:ln>
          <a:effectLst/>
        </c:spPr>
      </c:pivotFmt>
      <c:pivotFmt>
        <c:idx val="37"/>
        <c:spPr>
          <a:solidFill>
            <a:schemeClr val="accent1"/>
          </a:solidFill>
          <a:ln w="19050">
            <a:solidFill>
              <a:schemeClr val="lt1"/>
            </a:solidFill>
          </a:ln>
          <a:effectLst/>
        </c:spPr>
        <c:dLbl>
          <c:idx val="0"/>
          <c:layout>
            <c:manualLayout>
              <c:x val="-1.2606882473024205E-2"/>
              <c:y val="1.4836412269130628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38"/>
        <c:spPr>
          <a:solidFill>
            <a:schemeClr val="accent1"/>
          </a:solidFill>
          <a:ln w="19050">
            <a:solidFill>
              <a:schemeClr val="lt1"/>
            </a:solidFill>
          </a:ln>
          <a:effectLst/>
        </c:spPr>
        <c:dLbl>
          <c:idx val="0"/>
          <c:layout>
            <c:manualLayout>
              <c:x val="-3.6275493341110139E-2"/>
              <c:y val="-3.5482795696739223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39"/>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40"/>
        <c:spPr>
          <a:solidFill>
            <a:schemeClr val="accent1"/>
          </a:solidFill>
          <a:ln w="19050">
            <a:solidFill>
              <a:schemeClr val="lt1"/>
            </a:solidFill>
          </a:ln>
          <a:effectLst/>
        </c:spPr>
      </c:pivotFmt>
      <c:pivotFmt>
        <c:idx val="41"/>
        <c:spPr>
          <a:solidFill>
            <a:schemeClr val="accent1"/>
          </a:solidFill>
          <a:ln w="19050">
            <a:solidFill>
              <a:schemeClr val="lt1"/>
            </a:solidFill>
          </a:ln>
          <a:effectLst/>
        </c:spPr>
      </c:pivotFmt>
      <c:pivotFmt>
        <c:idx val="42"/>
        <c:spPr>
          <a:solidFill>
            <a:schemeClr val="accent1"/>
          </a:solidFill>
          <a:ln w="19050">
            <a:solidFill>
              <a:schemeClr val="lt1"/>
            </a:solidFill>
          </a:ln>
          <a:effectLst/>
        </c:spPr>
        <c:dLbl>
          <c:idx val="0"/>
          <c:layout>
            <c:manualLayout>
              <c:x val="2.9629629629629603E-2"/>
              <c:y val="4.6110357947882034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4786312822008355"/>
                  <c:h val="5.5542795818690691E-2"/>
                </c:manualLayout>
              </c15:layout>
            </c:ext>
          </c:extLst>
        </c:dLbl>
      </c:pivotFmt>
      <c:pivotFmt>
        <c:idx val="43"/>
        <c:spPr>
          <a:solidFill>
            <a:schemeClr val="accent1"/>
          </a:solidFill>
          <a:ln w="19050">
            <a:solidFill>
              <a:schemeClr val="lt1"/>
            </a:solidFill>
          </a:ln>
          <a:effectLst/>
        </c:spPr>
        <c:dLbl>
          <c:idx val="0"/>
          <c:layout>
            <c:manualLayout>
              <c:x val="-4.2970739768640031E-3"/>
              <c:y val="2.9695182307281111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44"/>
        <c:spPr>
          <a:solidFill>
            <a:schemeClr val="accent1"/>
          </a:solidFill>
          <a:ln w="19050">
            <a:solidFill>
              <a:schemeClr val="lt1"/>
            </a:solidFill>
          </a:ln>
          <a:effectLst/>
        </c:spPr>
        <c:dLbl>
          <c:idx val="0"/>
          <c:layout>
            <c:manualLayout>
              <c:x val="-3.9934869252455461E-3"/>
              <c:y val="5.1519413657344828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45"/>
        <c:spPr>
          <a:solidFill>
            <a:schemeClr val="accent1"/>
          </a:solidFill>
          <a:ln w="19050">
            <a:solidFill>
              <a:schemeClr val="lt1"/>
            </a:solidFill>
          </a:ln>
          <a:effectLst/>
        </c:spPr>
        <c:dLbl>
          <c:idx val="0"/>
          <c:layout>
            <c:manualLayout>
              <c:x val="-9.0533933568142166E-17"/>
              <c:y val="3.9384480456261091E-2"/>
            </c:manualLayout>
          </c:layout>
          <c:tx>
            <c:rich>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fld id="{85E53ADC-E4E0-42D0-BC1D-B16E06CEE8CB}" type="CATEGORYNAME">
                  <a:rPr lang="en-US" sz="800"/>
                  <a:pPr>
                    <a:defRPr sz="900" b="0" i="0" u="none" strike="noStrike" kern="1200" baseline="0">
                      <a:solidFill>
                        <a:schemeClr val="dk1">
                          <a:lumMod val="65000"/>
                          <a:lumOff val="35000"/>
                        </a:schemeClr>
                      </a:solidFill>
                      <a:latin typeface="+mn-lt"/>
                      <a:ea typeface="+mn-ea"/>
                      <a:cs typeface="+mn-cs"/>
                    </a:defRPr>
                  </a:pPr>
                  <a:t>[CATEGORY NAME]</a:t>
                </a:fld>
                <a:r>
                  <a:rPr lang="en-US" sz="800" baseline="0"/>
                  <a:t>
</a:t>
                </a:r>
                <a:fld id="{241250FE-4E01-4CBF-8BF6-EC53E969C3E1}" type="PERCENTAGE">
                  <a:rPr lang="en-US" sz="800" baseline="0"/>
                  <a:pPr>
                    <a:defRPr sz="900" b="0" i="0" u="none" strike="noStrike" kern="1200" baseline="0">
                      <a:solidFill>
                        <a:schemeClr val="dk1">
                          <a:lumMod val="65000"/>
                          <a:lumOff val="35000"/>
                        </a:schemeClr>
                      </a:solidFill>
                      <a:latin typeface="+mn-lt"/>
                      <a:ea typeface="+mn-ea"/>
                      <a:cs typeface="+mn-cs"/>
                    </a:defRPr>
                  </a:pPr>
                  <a:t>[PERCENTAGE]</a:t>
                </a:fld>
                <a:endParaRPr lang="en-US" sz="800" baseline="0"/>
              </a:p>
            </c:rich>
          </c:tx>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1767512394284047"/>
                  <c:h val="8.8106886396110556E-2"/>
                </c:manualLayout>
              </c15:layout>
              <c15:dlblFieldTable/>
              <c15:showDataLabelsRange val="0"/>
            </c:ext>
          </c:extLst>
        </c:dLbl>
      </c:pivotFmt>
      <c:pivotFmt>
        <c:idx val="46"/>
        <c:spPr>
          <a:solidFill>
            <a:schemeClr val="accent1"/>
          </a:solidFill>
          <a:ln w="19050">
            <a:solidFill>
              <a:schemeClr val="lt1"/>
            </a:solidFill>
          </a:ln>
          <a:effectLst/>
        </c:spPr>
        <c:dLbl>
          <c:idx val="0"/>
          <c:layout>
            <c:manualLayout>
              <c:x val="-1.0645474871196565E-2"/>
              <c:y val="2.5764280008699264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47"/>
        <c:spPr>
          <a:solidFill>
            <a:schemeClr val="accent1"/>
          </a:solidFill>
          <a:ln w="19050">
            <a:solidFill>
              <a:schemeClr val="lt1"/>
            </a:solidFill>
          </a:ln>
          <a:effectLst/>
        </c:spPr>
      </c:pivotFmt>
      <c:pivotFmt>
        <c:idx val="48"/>
        <c:spPr>
          <a:solidFill>
            <a:schemeClr val="accent1"/>
          </a:solidFill>
          <a:ln w="19050">
            <a:solidFill>
              <a:schemeClr val="lt1"/>
            </a:solidFill>
          </a:ln>
          <a:effectLst/>
        </c:spPr>
        <c:dLbl>
          <c:idx val="0"/>
          <c:layout>
            <c:manualLayout>
              <c:x val="-7.3721201516477111E-3"/>
              <c:y val="1.7269852174496291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49"/>
        <c:spPr>
          <a:solidFill>
            <a:schemeClr val="accent1"/>
          </a:solidFill>
          <a:ln w="19050">
            <a:solidFill>
              <a:schemeClr val="lt1"/>
            </a:solidFill>
          </a:ln>
          <a:effectLst/>
        </c:spPr>
        <c:dLbl>
          <c:idx val="0"/>
          <c:layout>
            <c:manualLayout>
              <c:x val="-9.4704578594342378E-2"/>
              <c:y val="-4.806691680267642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50"/>
        <c:spPr>
          <a:solidFill>
            <a:schemeClr val="accent1"/>
          </a:solidFill>
          <a:ln w="19050">
            <a:solidFill>
              <a:schemeClr val="lt1"/>
            </a:solidFill>
          </a:ln>
          <a:effectLst/>
        </c:spPr>
      </c:pivotFmt>
      <c:pivotFmt>
        <c:idx val="51"/>
        <c:spPr>
          <a:solidFill>
            <a:schemeClr val="accent1"/>
          </a:solidFill>
          <a:ln w="19050">
            <a:solidFill>
              <a:schemeClr val="lt1"/>
            </a:solidFill>
          </a:ln>
          <a:effectLst/>
        </c:spPr>
      </c:pivotFmt>
      <c:pivotFmt>
        <c:idx val="52"/>
        <c:spPr>
          <a:solidFill>
            <a:schemeClr val="accent1"/>
          </a:solidFill>
          <a:ln w="19050">
            <a:solidFill>
              <a:schemeClr val="lt1"/>
            </a:solidFill>
          </a:ln>
          <a:effectLst/>
        </c:spPr>
        <c:dLbl>
          <c:idx val="0"/>
          <c:layout>
            <c:manualLayout>
              <c:x val="6.8327986779430352E-3"/>
              <c:y val="3.2660127357981845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53"/>
        <c:spPr>
          <a:solidFill>
            <a:schemeClr val="accent1"/>
          </a:solidFill>
          <a:ln w="19050">
            <a:solidFill>
              <a:schemeClr val="lt1"/>
            </a:solidFill>
          </a:ln>
          <a:effectLst/>
        </c:spPr>
      </c:pivotFmt>
      <c:pivotFmt>
        <c:idx val="54"/>
        <c:spPr>
          <a:solidFill>
            <a:schemeClr val="accent1"/>
          </a:solidFill>
          <a:ln w="19050">
            <a:solidFill>
              <a:schemeClr val="lt1"/>
            </a:solidFill>
          </a:ln>
          <a:effectLst/>
        </c:spP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55"/>
        <c:spPr>
          <a:solidFill>
            <a:schemeClr val="accent1"/>
          </a:solidFill>
          <a:ln w="19050">
            <a:solidFill>
              <a:schemeClr val="lt1"/>
            </a:solidFill>
          </a:ln>
          <a:effectLst/>
        </c:spPr>
      </c:pivotFmt>
      <c:pivotFmt>
        <c:idx val="56"/>
        <c:spPr>
          <a:solidFill>
            <a:schemeClr val="accent1"/>
          </a:solidFill>
          <a:ln w="19050">
            <a:solidFill>
              <a:schemeClr val="lt1"/>
            </a:solidFill>
          </a:ln>
          <a:effectLst/>
        </c:spPr>
        <c:dLbl>
          <c:idx val="0"/>
          <c:layout>
            <c:manualLayout>
              <c:x val="-1.2606882473024205E-2"/>
              <c:y val="1.4836412269130628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57"/>
        <c:spPr>
          <a:solidFill>
            <a:schemeClr val="accent1"/>
          </a:solidFill>
          <a:ln w="19050">
            <a:solidFill>
              <a:schemeClr val="lt1"/>
            </a:solidFill>
          </a:ln>
          <a:effectLst/>
        </c:spPr>
        <c:dLbl>
          <c:idx val="0"/>
          <c:layout>
            <c:manualLayout>
              <c:x val="-3.6275493341110139E-2"/>
              <c:y val="-3.5482795696739223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58"/>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59"/>
        <c:spPr>
          <a:solidFill>
            <a:schemeClr val="accent1"/>
          </a:solidFill>
          <a:ln w="19050">
            <a:solidFill>
              <a:schemeClr val="lt1"/>
            </a:solidFill>
          </a:ln>
          <a:effectLst/>
        </c:spPr>
        <c:dLbl>
          <c:idx val="0"/>
          <c:layout>
            <c:manualLayout>
              <c:x val="-3.6215887800950447E-2"/>
              <c:y val="-5.814809747117286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60"/>
        <c:spPr>
          <a:solidFill>
            <a:schemeClr val="accent1"/>
          </a:solidFill>
          <a:ln w="19050">
            <a:solidFill>
              <a:schemeClr val="lt1"/>
            </a:solidFill>
          </a:ln>
          <a:effectLst/>
        </c:spPr>
        <c:dLbl>
          <c:idx val="0"/>
          <c:layout>
            <c:manualLayout>
              <c:x val="3.7371953172374885E-2"/>
              <c:y val="-4.6717542177193212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61"/>
        <c:spPr>
          <a:solidFill>
            <a:schemeClr val="accent1"/>
          </a:solidFill>
          <a:ln w="19050">
            <a:solidFill>
              <a:schemeClr val="lt1"/>
            </a:solidFill>
          </a:ln>
          <a:effectLst/>
        </c:spPr>
        <c:dLbl>
          <c:idx val="0"/>
          <c:layout>
            <c:manualLayout>
              <c:x val="2.1356523128850401E-2"/>
              <c:y val="-4.5940691353724854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4786312822008355"/>
                  <c:h val="5.5542795818690691E-2"/>
                </c:manualLayout>
              </c15:layout>
            </c:ext>
          </c:extLst>
        </c:dLbl>
      </c:pivotFmt>
      <c:pivotFmt>
        <c:idx val="62"/>
        <c:spPr>
          <a:solidFill>
            <a:schemeClr val="accent1"/>
          </a:solidFill>
          <a:ln w="19050">
            <a:solidFill>
              <a:schemeClr val="lt1"/>
            </a:solidFill>
          </a:ln>
          <a:effectLst/>
        </c:spPr>
        <c:dLbl>
          <c:idx val="0"/>
          <c:layout>
            <c:manualLayout>
              <c:x val="-4.2970739768640031E-3"/>
              <c:y val="2.9695182307281111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63"/>
        <c:spPr>
          <a:solidFill>
            <a:schemeClr val="accent1"/>
          </a:solidFill>
          <a:ln w="19050">
            <a:solidFill>
              <a:schemeClr val="lt1"/>
            </a:solidFill>
          </a:ln>
          <a:effectLst/>
        </c:spPr>
        <c:dLbl>
          <c:idx val="0"/>
          <c:layout>
            <c:manualLayout>
              <c:x val="-3.9934869252455461E-3"/>
              <c:y val="5.1519413657344828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64"/>
        <c:spPr>
          <a:solidFill>
            <a:schemeClr val="accent1"/>
          </a:solidFill>
          <a:ln w="19050">
            <a:solidFill>
              <a:schemeClr val="lt1"/>
            </a:solidFill>
          </a:ln>
          <a:effectLst/>
        </c:spPr>
        <c:dLbl>
          <c:idx val="0"/>
          <c:layout>
            <c:manualLayout>
              <c:x val="-9.0533933568142166E-17"/>
              <c:y val="3.9384480456261091E-2"/>
            </c:manualLayout>
          </c:layout>
          <c:tx>
            <c:rich>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fld id="{85E53ADC-E4E0-42D0-BC1D-B16E06CEE8CB}" type="CATEGORYNAME">
                  <a:rPr lang="en-US" sz="800"/>
                  <a:pPr>
                    <a:defRPr sz="900" b="0" i="0" u="none" strike="noStrike" kern="1200" baseline="0">
                      <a:solidFill>
                        <a:schemeClr val="dk1">
                          <a:lumMod val="65000"/>
                          <a:lumOff val="35000"/>
                        </a:schemeClr>
                      </a:solidFill>
                      <a:latin typeface="+mn-lt"/>
                      <a:ea typeface="+mn-ea"/>
                      <a:cs typeface="+mn-cs"/>
                    </a:defRPr>
                  </a:pPr>
                  <a:t>[CATEGORY NAME]</a:t>
                </a:fld>
                <a:r>
                  <a:rPr lang="en-US" sz="800" baseline="0"/>
                  <a:t>
</a:t>
                </a:r>
                <a:fld id="{241250FE-4E01-4CBF-8BF6-EC53E969C3E1}" type="PERCENTAGE">
                  <a:rPr lang="en-US" sz="800" baseline="0"/>
                  <a:pPr>
                    <a:defRPr sz="900" b="0" i="0" u="none" strike="noStrike" kern="1200" baseline="0">
                      <a:solidFill>
                        <a:schemeClr val="dk1">
                          <a:lumMod val="65000"/>
                          <a:lumOff val="35000"/>
                        </a:schemeClr>
                      </a:solidFill>
                      <a:latin typeface="+mn-lt"/>
                      <a:ea typeface="+mn-ea"/>
                      <a:cs typeface="+mn-cs"/>
                    </a:defRPr>
                  </a:pPr>
                  <a:t>[PERCENTAGE]</a:t>
                </a:fld>
                <a:endParaRPr lang="en-US" sz="800" baseline="0"/>
              </a:p>
            </c:rich>
          </c:tx>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1767512394284047"/>
                  <c:h val="8.8106886396110556E-2"/>
                </c:manualLayout>
              </c15:layout>
              <c15:dlblFieldTable/>
              <c15:showDataLabelsRange val="0"/>
            </c:ext>
          </c:extLst>
        </c:dLbl>
      </c:pivotFmt>
      <c:pivotFmt>
        <c:idx val="65"/>
        <c:spPr>
          <a:solidFill>
            <a:schemeClr val="accent1"/>
          </a:solidFill>
          <a:ln w="19050">
            <a:solidFill>
              <a:schemeClr val="lt1"/>
            </a:solidFill>
          </a:ln>
          <a:effectLst/>
        </c:spPr>
        <c:dLbl>
          <c:idx val="0"/>
          <c:layout>
            <c:manualLayout>
              <c:x val="-1.0645474871196565E-2"/>
              <c:y val="2.5764280008699264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66"/>
        <c:spPr>
          <a:solidFill>
            <a:schemeClr val="accent1"/>
          </a:solidFill>
          <a:ln w="19050">
            <a:solidFill>
              <a:schemeClr val="lt1"/>
            </a:solidFill>
          </a:ln>
          <a:effectLst/>
        </c:spPr>
      </c:pivotFmt>
      <c:pivotFmt>
        <c:idx val="67"/>
        <c:spPr>
          <a:solidFill>
            <a:schemeClr val="accent1"/>
          </a:solidFill>
          <a:ln w="19050">
            <a:solidFill>
              <a:schemeClr val="lt1"/>
            </a:solidFill>
          </a:ln>
          <a:effectLst/>
        </c:spPr>
        <c:dLbl>
          <c:idx val="0"/>
          <c:layout>
            <c:manualLayout>
              <c:x val="-7.3721201516477111E-3"/>
              <c:y val="1.7269852174496291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68"/>
        <c:spPr>
          <a:solidFill>
            <a:schemeClr val="accent1"/>
          </a:solidFill>
          <a:ln w="19050">
            <a:solidFill>
              <a:schemeClr val="lt1"/>
            </a:solidFill>
          </a:ln>
          <a:effectLst/>
        </c:spPr>
        <c:dLbl>
          <c:idx val="0"/>
          <c:layout>
            <c:manualLayout>
              <c:x val="-9.4704578594342378E-2"/>
              <c:y val="-4.806691680267642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69"/>
        <c:spPr>
          <a:solidFill>
            <a:schemeClr val="accent1"/>
          </a:solidFill>
          <a:ln w="19050">
            <a:solidFill>
              <a:schemeClr val="lt1"/>
            </a:solidFill>
          </a:ln>
          <a:effectLst/>
        </c:spPr>
      </c:pivotFmt>
      <c:pivotFmt>
        <c:idx val="70"/>
        <c:spPr>
          <a:solidFill>
            <a:schemeClr val="accent1"/>
          </a:solidFill>
          <a:ln w="19050">
            <a:solidFill>
              <a:schemeClr val="lt1"/>
            </a:solidFill>
          </a:ln>
          <a:effectLst/>
        </c:spPr>
      </c:pivotFmt>
      <c:pivotFmt>
        <c:idx val="71"/>
        <c:spPr>
          <a:solidFill>
            <a:schemeClr val="accent1"/>
          </a:solidFill>
          <a:ln w="19050">
            <a:solidFill>
              <a:schemeClr val="lt1"/>
            </a:solidFill>
          </a:ln>
          <a:effectLst/>
        </c:spPr>
        <c:dLbl>
          <c:idx val="0"/>
          <c:layout>
            <c:manualLayout>
              <c:x val="6.8327986779430352E-3"/>
              <c:y val="3.2660127357981845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72"/>
        <c:spPr>
          <a:solidFill>
            <a:schemeClr val="accent1"/>
          </a:solidFill>
          <a:ln w="19050">
            <a:solidFill>
              <a:schemeClr val="lt1"/>
            </a:solidFill>
          </a:ln>
          <a:effectLst/>
        </c:spPr>
        <c:dLbl>
          <c:idx val="0"/>
          <c:layout>
            <c:manualLayout>
              <c:x val="-2.6428328729798231E-4"/>
              <c:y val="1.8880453976063628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73"/>
        <c:spPr>
          <a:solidFill>
            <a:schemeClr val="accent1"/>
          </a:solidFill>
          <a:ln w="19050">
            <a:solidFill>
              <a:schemeClr val="lt1"/>
            </a:solidFill>
          </a:ln>
          <a:effectLst/>
        </c:spP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74"/>
        <c:spPr>
          <a:solidFill>
            <a:schemeClr val="accent1"/>
          </a:solidFill>
          <a:ln w="19050">
            <a:solidFill>
              <a:schemeClr val="lt1"/>
            </a:solidFill>
          </a:ln>
          <a:effectLst/>
        </c:spPr>
      </c:pivotFmt>
      <c:pivotFmt>
        <c:idx val="75"/>
        <c:spPr>
          <a:solidFill>
            <a:schemeClr val="accent1"/>
          </a:solidFill>
          <a:ln w="19050">
            <a:solidFill>
              <a:schemeClr val="lt1"/>
            </a:solidFill>
          </a:ln>
          <a:effectLst/>
        </c:spPr>
        <c:dLbl>
          <c:idx val="0"/>
          <c:layout>
            <c:manualLayout>
              <c:x val="-1.2606882473024205E-2"/>
              <c:y val="1.4836412269130628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76"/>
        <c:spPr>
          <a:solidFill>
            <a:schemeClr val="accent1"/>
          </a:solidFill>
          <a:ln w="19050">
            <a:solidFill>
              <a:schemeClr val="lt1"/>
            </a:solidFill>
          </a:ln>
          <a:effectLst/>
        </c:spPr>
        <c:dLbl>
          <c:idx val="0"/>
          <c:layout>
            <c:manualLayout>
              <c:x val="-3.6275493341110139E-2"/>
              <c:y val="-3.5482795696739223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77"/>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78"/>
        <c:spPr>
          <a:solidFill>
            <a:schemeClr val="accent1"/>
          </a:solidFill>
          <a:ln w="19050">
            <a:solidFill>
              <a:schemeClr val="lt1"/>
            </a:solidFill>
          </a:ln>
          <a:effectLst/>
        </c:spPr>
        <c:dLbl>
          <c:idx val="0"/>
          <c:layout>
            <c:manualLayout>
              <c:x val="-3.6215887800950447E-2"/>
              <c:y val="-5.814809747117286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79"/>
        <c:spPr>
          <a:solidFill>
            <a:schemeClr val="accent1"/>
          </a:solidFill>
          <a:ln w="19050">
            <a:solidFill>
              <a:schemeClr val="lt1"/>
            </a:solidFill>
          </a:ln>
          <a:effectLst/>
        </c:spPr>
        <c:dLbl>
          <c:idx val="0"/>
          <c:layout>
            <c:manualLayout>
              <c:x val="3.7371953172374885E-2"/>
              <c:y val="-4.6717542177193212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80"/>
        <c:spPr>
          <a:solidFill>
            <a:schemeClr val="accent1"/>
          </a:solidFill>
          <a:ln w="19050">
            <a:solidFill>
              <a:schemeClr val="lt1"/>
            </a:solidFill>
          </a:ln>
          <a:effectLst/>
        </c:spPr>
        <c:dLbl>
          <c:idx val="0"/>
          <c:layout>
            <c:manualLayout>
              <c:x val="2.1356523128850401E-2"/>
              <c:y val="-4.5940691353724854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4786312822008355"/>
                  <c:h val="5.5542795818690691E-2"/>
                </c:manualLayout>
              </c15:layout>
            </c:ext>
          </c:extLst>
        </c:dLbl>
      </c:pivotFmt>
      <c:pivotFmt>
        <c:idx val="81"/>
        <c:spPr>
          <a:solidFill>
            <a:schemeClr val="accent1"/>
          </a:solidFill>
          <a:ln w="19050">
            <a:solidFill>
              <a:schemeClr val="lt1"/>
            </a:solidFill>
          </a:ln>
          <a:effectLst/>
        </c:spPr>
        <c:dLbl>
          <c:idx val="0"/>
          <c:layout>
            <c:manualLayout>
              <c:x val="-4.2970739768640031E-3"/>
              <c:y val="2.9695182307281111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82"/>
        <c:spPr>
          <a:solidFill>
            <a:schemeClr val="accent1"/>
          </a:solidFill>
          <a:ln w="19050">
            <a:solidFill>
              <a:schemeClr val="lt1"/>
            </a:solidFill>
          </a:ln>
          <a:effectLst/>
        </c:spPr>
        <c:dLbl>
          <c:idx val="0"/>
          <c:layout>
            <c:manualLayout>
              <c:x val="-3.9934869252455461E-3"/>
              <c:y val="5.1519413657344828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83"/>
        <c:spPr>
          <a:solidFill>
            <a:schemeClr val="accent1"/>
          </a:solidFill>
          <a:ln w="19050">
            <a:solidFill>
              <a:schemeClr val="lt1"/>
            </a:solidFill>
          </a:ln>
          <a:effectLst/>
        </c:spPr>
        <c:dLbl>
          <c:idx val="0"/>
          <c:layout>
            <c:manualLayout>
              <c:x val="-9.0533933568142166E-17"/>
              <c:y val="3.9384480456261091E-2"/>
            </c:manualLayout>
          </c:layout>
          <c:tx>
            <c:rich>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fld id="{85E53ADC-E4E0-42D0-BC1D-B16E06CEE8CB}" type="CATEGORYNAME">
                  <a:rPr lang="en-US" sz="800"/>
                  <a:pPr>
                    <a:defRPr sz="900" b="0" i="0" u="none" strike="noStrike" kern="1200" baseline="0">
                      <a:solidFill>
                        <a:schemeClr val="dk1">
                          <a:lumMod val="65000"/>
                          <a:lumOff val="35000"/>
                        </a:schemeClr>
                      </a:solidFill>
                      <a:latin typeface="+mn-lt"/>
                      <a:ea typeface="+mn-ea"/>
                      <a:cs typeface="+mn-cs"/>
                    </a:defRPr>
                  </a:pPr>
                  <a:t>[CATEGORY NAME]</a:t>
                </a:fld>
                <a:r>
                  <a:rPr lang="en-US" sz="800" baseline="0"/>
                  <a:t>
</a:t>
                </a:r>
                <a:fld id="{241250FE-4E01-4CBF-8BF6-EC53E969C3E1}" type="PERCENTAGE">
                  <a:rPr lang="en-US" sz="800" baseline="0"/>
                  <a:pPr>
                    <a:defRPr sz="900" b="0" i="0" u="none" strike="noStrike" kern="1200" baseline="0">
                      <a:solidFill>
                        <a:schemeClr val="dk1">
                          <a:lumMod val="65000"/>
                          <a:lumOff val="35000"/>
                        </a:schemeClr>
                      </a:solidFill>
                      <a:latin typeface="+mn-lt"/>
                      <a:ea typeface="+mn-ea"/>
                      <a:cs typeface="+mn-cs"/>
                    </a:defRPr>
                  </a:pPr>
                  <a:t>[PERCENTAGE]</a:t>
                </a:fld>
                <a:endParaRPr lang="en-US" sz="800" baseline="0"/>
              </a:p>
            </c:rich>
          </c:tx>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1767512394284047"/>
                  <c:h val="8.8106886396110556E-2"/>
                </c:manualLayout>
              </c15:layout>
              <c15:dlblFieldTable/>
              <c15:showDataLabelsRange val="0"/>
            </c:ext>
          </c:extLst>
        </c:dLbl>
      </c:pivotFmt>
      <c:pivotFmt>
        <c:idx val="84"/>
        <c:spPr>
          <a:solidFill>
            <a:schemeClr val="accent1"/>
          </a:solidFill>
          <a:ln w="19050">
            <a:solidFill>
              <a:schemeClr val="lt1"/>
            </a:solidFill>
          </a:ln>
          <a:effectLst/>
        </c:spPr>
        <c:dLbl>
          <c:idx val="0"/>
          <c:layout>
            <c:manualLayout>
              <c:x val="-1.0645474871196565E-2"/>
              <c:y val="2.5764280008699264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85"/>
        <c:spPr>
          <a:solidFill>
            <a:schemeClr val="accent1"/>
          </a:solidFill>
          <a:ln w="19050">
            <a:solidFill>
              <a:schemeClr val="lt1"/>
            </a:solidFill>
          </a:ln>
          <a:effectLst/>
        </c:spPr>
      </c:pivotFmt>
      <c:pivotFmt>
        <c:idx val="86"/>
        <c:spPr>
          <a:solidFill>
            <a:schemeClr val="accent1"/>
          </a:solidFill>
          <a:ln w="19050">
            <a:solidFill>
              <a:schemeClr val="lt1"/>
            </a:solidFill>
          </a:ln>
          <a:effectLst/>
        </c:spPr>
        <c:dLbl>
          <c:idx val="0"/>
          <c:layout>
            <c:manualLayout>
              <c:x val="-7.3721201516477111E-3"/>
              <c:y val="1.7269852174496291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87"/>
        <c:spPr>
          <a:solidFill>
            <a:schemeClr val="accent1"/>
          </a:solidFill>
          <a:ln w="19050">
            <a:solidFill>
              <a:schemeClr val="lt1"/>
            </a:solidFill>
          </a:ln>
          <a:effectLst/>
        </c:spPr>
        <c:dLbl>
          <c:idx val="0"/>
          <c:layout>
            <c:manualLayout>
              <c:x val="-9.4704578594342378E-2"/>
              <c:y val="-4.806691680267642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88"/>
        <c:spPr>
          <a:solidFill>
            <a:schemeClr val="accent1"/>
          </a:solidFill>
          <a:ln w="19050">
            <a:solidFill>
              <a:schemeClr val="lt1"/>
            </a:solidFill>
          </a:ln>
          <a:effectLst/>
        </c:spPr>
      </c:pivotFmt>
      <c:pivotFmt>
        <c:idx val="89"/>
        <c:spPr>
          <a:solidFill>
            <a:schemeClr val="accent1"/>
          </a:solidFill>
          <a:ln w="19050">
            <a:solidFill>
              <a:schemeClr val="lt1"/>
            </a:solidFill>
          </a:ln>
          <a:effectLst/>
        </c:spPr>
      </c:pivotFmt>
      <c:pivotFmt>
        <c:idx val="90"/>
        <c:spPr>
          <a:solidFill>
            <a:schemeClr val="accent1"/>
          </a:solidFill>
          <a:ln w="19050">
            <a:solidFill>
              <a:schemeClr val="lt1"/>
            </a:solidFill>
          </a:ln>
          <a:effectLst/>
        </c:spPr>
        <c:dLbl>
          <c:idx val="0"/>
          <c:layout>
            <c:manualLayout>
              <c:x val="6.8327986779430352E-3"/>
              <c:y val="3.2660127357981845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91"/>
        <c:spPr>
          <a:solidFill>
            <a:schemeClr val="accent1"/>
          </a:solidFill>
          <a:ln w="19050">
            <a:solidFill>
              <a:schemeClr val="lt1"/>
            </a:solidFill>
          </a:ln>
          <a:effectLst/>
        </c:spPr>
        <c:dLbl>
          <c:idx val="0"/>
          <c:layout>
            <c:manualLayout>
              <c:x val="-2.6428328729798231E-4"/>
              <c:y val="1.8880453976063628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92"/>
        <c:spPr>
          <a:solidFill>
            <a:schemeClr val="accent1"/>
          </a:solidFill>
          <a:ln w="19050">
            <a:solidFill>
              <a:schemeClr val="lt1"/>
            </a:solidFill>
          </a:ln>
          <a:effectLst/>
        </c:spP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93"/>
        <c:spPr>
          <a:solidFill>
            <a:schemeClr val="accent1"/>
          </a:solidFill>
          <a:ln w="19050">
            <a:solidFill>
              <a:schemeClr val="lt1"/>
            </a:solidFill>
          </a:ln>
          <a:effectLst/>
        </c:spPr>
      </c:pivotFmt>
      <c:pivotFmt>
        <c:idx val="94"/>
        <c:spPr>
          <a:solidFill>
            <a:schemeClr val="accent1"/>
          </a:solidFill>
          <a:ln w="19050">
            <a:solidFill>
              <a:schemeClr val="lt1"/>
            </a:solidFill>
          </a:ln>
          <a:effectLst/>
        </c:spPr>
        <c:dLbl>
          <c:idx val="0"/>
          <c:layout>
            <c:manualLayout>
              <c:x val="-1.2606882473024205E-2"/>
              <c:y val="1.4836412269130628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95"/>
        <c:spPr>
          <a:solidFill>
            <a:schemeClr val="accent1"/>
          </a:solidFill>
          <a:ln w="19050">
            <a:solidFill>
              <a:schemeClr val="lt1"/>
            </a:solidFill>
          </a:ln>
          <a:effectLst/>
        </c:spPr>
        <c:dLbl>
          <c:idx val="0"/>
          <c:layout>
            <c:manualLayout>
              <c:x val="-3.6275493341110139E-2"/>
              <c:y val="-3.5482795696739223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96"/>
        <c:spPr>
          <a:solidFill>
            <a:schemeClr val="accent1"/>
          </a:solidFill>
          <a:ln w="19050">
            <a:solidFill>
              <a:schemeClr val="lt1"/>
            </a:solid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97"/>
        <c:spPr>
          <a:solidFill>
            <a:schemeClr val="accent1"/>
          </a:solidFill>
          <a:ln w="19050">
            <a:solidFill>
              <a:schemeClr val="lt1"/>
            </a:solidFill>
          </a:ln>
          <a:effectLst/>
        </c:spPr>
        <c:dLbl>
          <c:idx val="0"/>
          <c:layout>
            <c:manualLayout>
              <c:x val="-3.6215887800950447E-2"/>
              <c:y val="-5.814809747117286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98"/>
        <c:spPr>
          <a:solidFill>
            <a:schemeClr val="accent1"/>
          </a:solidFill>
          <a:ln w="19050">
            <a:solidFill>
              <a:schemeClr val="lt1"/>
            </a:solidFill>
          </a:ln>
          <a:effectLst/>
        </c:spPr>
        <c:dLbl>
          <c:idx val="0"/>
          <c:layout>
            <c:manualLayout>
              <c:x val="3.7371953172374885E-2"/>
              <c:y val="-4.6717542177193212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99"/>
        <c:spPr>
          <a:solidFill>
            <a:schemeClr val="accent1"/>
          </a:solidFill>
          <a:ln w="19050">
            <a:solidFill>
              <a:schemeClr val="lt1"/>
            </a:solidFill>
          </a:ln>
          <a:effectLst/>
        </c:spPr>
        <c:dLbl>
          <c:idx val="0"/>
          <c:layout>
            <c:manualLayout>
              <c:x val="2.1356523128850401E-2"/>
              <c:y val="-4.5940691353724854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4786312822008355"/>
                  <c:h val="5.5542795818690691E-2"/>
                </c:manualLayout>
              </c15:layout>
            </c:ext>
          </c:extLst>
        </c:dLbl>
      </c:pivotFmt>
      <c:pivotFmt>
        <c:idx val="100"/>
        <c:spPr>
          <a:solidFill>
            <a:schemeClr val="accent1"/>
          </a:solidFill>
          <a:ln w="19050">
            <a:solidFill>
              <a:schemeClr val="lt1"/>
            </a:solidFill>
          </a:ln>
          <a:effectLst/>
        </c:spPr>
        <c:dLbl>
          <c:idx val="0"/>
          <c:layout>
            <c:manualLayout>
              <c:x val="-4.2970739768640031E-3"/>
              <c:y val="2.9695182307281111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01"/>
        <c:spPr>
          <a:solidFill>
            <a:schemeClr val="accent1"/>
          </a:solidFill>
          <a:ln w="19050">
            <a:solidFill>
              <a:schemeClr val="lt1"/>
            </a:solidFill>
          </a:ln>
          <a:effectLst/>
        </c:spPr>
        <c:dLbl>
          <c:idx val="0"/>
          <c:layout>
            <c:manualLayout>
              <c:x val="-3.9934869252455461E-3"/>
              <c:y val="5.1519413657344828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02"/>
        <c:spPr>
          <a:solidFill>
            <a:schemeClr val="accent1"/>
          </a:solidFill>
          <a:ln w="19050">
            <a:solidFill>
              <a:schemeClr val="lt1"/>
            </a:solidFill>
          </a:ln>
          <a:effectLst/>
        </c:spPr>
        <c:dLbl>
          <c:idx val="0"/>
          <c:layout>
            <c:manualLayout>
              <c:x val="-9.0533933568142166E-17"/>
              <c:y val="3.9384480456261091E-2"/>
            </c:manualLayout>
          </c:layout>
          <c:tx>
            <c:rich>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fld id="{85E53ADC-E4E0-42D0-BC1D-B16E06CEE8CB}" type="CATEGORYNAME">
                  <a:rPr lang="en-US" sz="800"/>
                  <a:pPr>
                    <a:defRPr sz="900" b="0" i="0" u="none" strike="noStrike" kern="1200" baseline="0">
                      <a:solidFill>
                        <a:schemeClr val="dk1">
                          <a:lumMod val="65000"/>
                          <a:lumOff val="35000"/>
                        </a:schemeClr>
                      </a:solidFill>
                      <a:latin typeface="+mn-lt"/>
                      <a:ea typeface="+mn-ea"/>
                      <a:cs typeface="+mn-cs"/>
                    </a:defRPr>
                  </a:pPr>
                  <a:t>[CATEGORY NAME]</a:t>
                </a:fld>
                <a:r>
                  <a:rPr lang="en-US" sz="800" baseline="0"/>
                  <a:t>
</a:t>
                </a:r>
                <a:fld id="{241250FE-4E01-4CBF-8BF6-EC53E969C3E1}" type="PERCENTAGE">
                  <a:rPr lang="en-US" sz="800" baseline="0"/>
                  <a:pPr>
                    <a:defRPr sz="900" b="0" i="0" u="none" strike="noStrike" kern="1200" baseline="0">
                      <a:solidFill>
                        <a:schemeClr val="dk1">
                          <a:lumMod val="65000"/>
                          <a:lumOff val="35000"/>
                        </a:schemeClr>
                      </a:solidFill>
                      <a:latin typeface="+mn-lt"/>
                      <a:ea typeface="+mn-ea"/>
                      <a:cs typeface="+mn-cs"/>
                    </a:defRPr>
                  </a:pPr>
                  <a:t>[PERCENTAGE]</a:t>
                </a:fld>
                <a:endParaRPr lang="en-US" sz="800" baseline="0"/>
              </a:p>
            </c:rich>
          </c:tx>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1767512394284047"/>
                  <c:h val="8.8106886396110556E-2"/>
                </c:manualLayout>
              </c15:layout>
              <c15:dlblFieldTable/>
              <c15:showDataLabelsRange val="0"/>
            </c:ext>
          </c:extLst>
        </c:dLbl>
      </c:pivotFmt>
      <c:pivotFmt>
        <c:idx val="103"/>
        <c:spPr>
          <a:solidFill>
            <a:schemeClr val="accent1"/>
          </a:solidFill>
          <a:ln w="19050">
            <a:solidFill>
              <a:schemeClr val="lt1"/>
            </a:solidFill>
          </a:ln>
          <a:effectLst/>
        </c:spPr>
        <c:dLbl>
          <c:idx val="0"/>
          <c:layout>
            <c:manualLayout>
              <c:x val="-1.0645474871196565E-2"/>
              <c:y val="2.5764280008699264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04"/>
        <c:spPr>
          <a:solidFill>
            <a:schemeClr val="accent1"/>
          </a:solidFill>
          <a:ln w="19050">
            <a:solidFill>
              <a:schemeClr val="lt1"/>
            </a:solidFill>
          </a:ln>
          <a:effectLst/>
        </c:spPr>
      </c:pivotFmt>
      <c:pivotFmt>
        <c:idx val="105"/>
        <c:spPr>
          <a:solidFill>
            <a:schemeClr val="accent1"/>
          </a:solidFill>
          <a:ln w="19050">
            <a:solidFill>
              <a:schemeClr val="lt1"/>
            </a:solidFill>
          </a:ln>
          <a:effectLst/>
        </c:spPr>
        <c:dLbl>
          <c:idx val="0"/>
          <c:layout>
            <c:manualLayout>
              <c:x val="-7.3721201516477111E-3"/>
              <c:y val="1.7269852174496291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06"/>
        <c:spPr>
          <a:solidFill>
            <a:schemeClr val="accent1"/>
          </a:solidFill>
          <a:ln w="19050">
            <a:solidFill>
              <a:schemeClr val="lt1"/>
            </a:solidFill>
          </a:ln>
          <a:effectLst/>
        </c:spPr>
        <c:dLbl>
          <c:idx val="0"/>
          <c:layout>
            <c:manualLayout>
              <c:x val="-9.4704578594342378E-2"/>
              <c:y val="-4.8066916802676427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07"/>
        <c:spPr>
          <a:solidFill>
            <a:schemeClr val="accent1"/>
          </a:solidFill>
          <a:ln w="19050">
            <a:solidFill>
              <a:schemeClr val="lt1"/>
            </a:solidFill>
          </a:ln>
          <a:effectLst/>
        </c:spPr>
      </c:pivotFmt>
      <c:pivotFmt>
        <c:idx val="108"/>
        <c:spPr>
          <a:solidFill>
            <a:schemeClr val="accent1"/>
          </a:solidFill>
          <a:ln w="19050">
            <a:solidFill>
              <a:schemeClr val="lt1"/>
            </a:solidFill>
          </a:ln>
          <a:effectLst/>
        </c:spPr>
      </c:pivotFmt>
      <c:pivotFmt>
        <c:idx val="109"/>
        <c:spPr>
          <a:solidFill>
            <a:schemeClr val="accent1"/>
          </a:solidFill>
          <a:ln w="19050">
            <a:solidFill>
              <a:schemeClr val="lt1"/>
            </a:solidFill>
          </a:ln>
          <a:effectLst/>
        </c:spPr>
        <c:dLbl>
          <c:idx val="0"/>
          <c:layout>
            <c:manualLayout>
              <c:x val="6.8327986779430352E-3"/>
              <c:y val="3.2660127357981845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10"/>
        <c:spPr>
          <a:solidFill>
            <a:schemeClr val="accent1"/>
          </a:solidFill>
          <a:ln w="19050">
            <a:solidFill>
              <a:schemeClr val="lt1"/>
            </a:solidFill>
          </a:ln>
          <a:effectLst/>
        </c:spPr>
        <c:dLbl>
          <c:idx val="0"/>
          <c:layout>
            <c:manualLayout>
              <c:x val="-2.6428328729798231E-4"/>
              <c:y val="1.8880453976063628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11"/>
        <c:spPr>
          <a:solidFill>
            <a:schemeClr val="accent1"/>
          </a:solidFill>
          <a:ln w="19050">
            <a:solidFill>
              <a:schemeClr val="lt1"/>
            </a:solidFill>
          </a:ln>
          <a:effectLst/>
        </c:spP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12"/>
        <c:spPr>
          <a:solidFill>
            <a:schemeClr val="accent1"/>
          </a:solidFill>
          <a:ln w="19050">
            <a:solidFill>
              <a:schemeClr val="lt1"/>
            </a:solidFill>
          </a:ln>
          <a:effectLst/>
        </c:spPr>
      </c:pivotFmt>
      <c:pivotFmt>
        <c:idx val="113"/>
        <c:spPr>
          <a:solidFill>
            <a:schemeClr val="accent1"/>
          </a:solidFill>
          <a:ln w="19050">
            <a:solidFill>
              <a:schemeClr val="lt1"/>
            </a:solidFill>
          </a:ln>
          <a:effectLst/>
        </c:spPr>
        <c:dLbl>
          <c:idx val="0"/>
          <c:layout>
            <c:manualLayout>
              <c:x val="-1.2606882473024205E-2"/>
              <c:y val="1.4836412269130628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
        <c:idx val="114"/>
        <c:spPr>
          <a:solidFill>
            <a:schemeClr val="accent1"/>
          </a:solidFill>
          <a:ln w="19050">
            <a:solidFill>
              <a:schemeClr val="lt1"/>
            </a:solidFill>
          </a:ln>
          <a:effectLst/>
        </c:spPr>
        <c:dLbl>
          <c:idx val="0"/>
          <c:layout>
            <c:manualLayout>
              <c:x val="-3.6275493341110139E-2"/>
              <c:y val="-3.5482795696739223E-3"/>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ext>
          </c:extLst>
        </c:dLbl>
      </c:pivotFmt>
    </c:pivotFmts>
    <c:plotArea>
      <c:layout>
        <c:manualLayout>
          <c:layoutTarget val="inner"/>
          <c:xMode val="edge"/>
          <c:yMode val="edge"/>
          <c:x val="0.14684691024017366"/>
          <c:y val="0.20008676856569399"/>
          <c:w val="0.63967924392279762"/>
          <c:h val="0.73898451430217027"/>
        </c:manualLayout>
      </c:layout>
      <c:pieChart>
        <c:varyColors val="1"/>
        <c:ser>
          <c:idx val="0"/>
          <c:order val="0"/>
          <c:tx>
            <c:strRef>
              <c:f>'division of MarketCapital'!$B$1</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ED7-4767-BE88-D250C8D5FAF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ED7-4767-BE88-D250C8D5FAF4}"/>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ED7-4767-BE88-D250C8D5FAF4}"/>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BED7-4767-BE88-D250C8D5FAF4}"/>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BED7-4767-BE88-D250C8D5FAF4}"/>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BED7-4767-BE88-D250C8D5FAF4}"/>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BED7-4767-BE88-D250C8D5FAF4}"/>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BED7-4767-BE88-D250C8D5FAF4}"/>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BED7-4767-BE88-D250C8D5FAF4}"/>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BED7-4767-BE88-D250C8D5FAF4}"/>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BED7-4767-BE88-D250C8D5FAF4}"/>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BED7-4767-BE88-D250C8D5FAF4}"/>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BED7-4767-BE88-D250C8D5FAF4}"/>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BED7-4767-BE88-D250C8D5FAF4}"/>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BED7-4767-BE88-D250C8D5FAF4}"/>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BED7-4767-BE88-D250C8D5FAF4}"/>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BED7-4767-BE88-D250C8D5FAF4}"/>
              </c:ext>
            </c:extLst>
          </c:dPt>
          <c:dPt>
            <c:idx val="17"/>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23-BED7-4767-BE88-D250C8D5FAF4}"/>
              </c:ext>
            </c:extLst>
          </c:dPt>
          <c:dLbls>
            <c:dLbl>
              <c:idx val="0"/>
              <c:layout>
                <c:manualLayout>
                  <c:x val="-3.6215887800950447E-2"/>
                  <c:y val="-5.8148097471172867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1-BED7-4767-BE88-D250C8D5FAF4}"/>
                </c:ext>
              </c:extLst>
            </c:dLbl>
            <c:dLbl>
              <c:idx val="1"/>
              <c:layout>
                <c:manualLayout>
                  <c:x val="3.7371953172374885E-2"/>
                  <c:y val="-4.6717542177193212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3-BED7-4767-BE88-D250C8D5FAF4}"/>
                </c:ext>
              </c:extLst>
            </c:dLbl>
            <c:dLbl>
              <c:idx val="2"/>
              <c:layout>
                <c:manualLayout>
                  <c:x val="2.1356523128850401E-2"/>
                  <c:y val="-4.5940691353724854E-2"/>
                </c:manualLayout>
              </c:layout>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4786312822008355"/>
                      <c:h val="5.5542795818690691E-2"/>
                    </c:manualLayout>
                  </c15:layout>
                </c:ext>
                <c:ext xmlns:c16="http://schemas.microsoft.com/office/drawing/2014/chart" uri="{C3380CC4-5D6E-409C-BE32-E72D297353CC}">
                  <c16:uniqueId val="{00000005-BED7-4767-BE88-D250C8D5FAF4}"/>
                </c:ext>
              </c:extLst>
            </c:dLbl>
            <c:dLbl>
              <c:idx val="3"/>
              <c:layout>
                <c:manualLayout>
                  <c:x val="-4.2970739768640031E-3"/>
                  <c:y val="2.9695182307281111E-3"/>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7-BED7-4767-BE88-D250C8D5FAF4}"/>
                </c:ext>
              </c:extLst>
            </c:dLbl>
            <c:dLbl>
              <c:idx val="4"/>
              <c:layout>
                <c:manualLayout>
                  <c:x val="-3.9934869252455461E-3"/>
                  <c:y val="5.1519413657344828E-3"/>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9-BED7-4767-BE88-D250C8D5FAF4}"/>
                </c:ext>
              </c:extLst>
            </c:dLbl>
            <c:dLbl>
              <c:idx val="5"/>
              <c:layout>
                <c:manualLayout>
                  <c:x val="-1.8474989398230626E-3"/>
                  <c:y val="2.8600143325829705E-2"/>
                </c:manualLayout>
              </c:layout>
              <c:tx>
                <c:rich>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fld id="{85E53ADC-E4E0-42D0-BC1D-B16E06CEE8CB}" type="CATEGORYNAME">
                      <a:rPr lang="en-US" sz="800"/>
                      <a:pPr>
                        <a:defRPr/>
                      </a:pPr>
                      <a:t>[CATEGORY NAME]</a:t>
                    </a:fld>
                    <a:r>
                      <a:rPr lang="en-US" sz="800" baseline="0"/>
                      <a:t>
</a:t>
                    </a:r>
                    <a:fld id="{241250FE-4E01-4CBF-8BF6-EC53E969C3E1}" type="PERCENTAGE">
                      <a:rPr lang="en-US" sz="800" baseline="0"/>
                      <a:pPr>
                        <a:defRPr/>
                      </a:pPr>
                      <a:t>[PERCENTAGE]</a:t>
                    </a:fld>
                    <a:endParaRPr lang="en-US" sz="800" baseline="0"/>
                  </a:p>
                </c:rich>
              </c:tx>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no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extLst>
                <c:ext xmlns:c15="http://schemas.microsoft.com/office/drawing/2012/chart" uri="{CE6537A1-D6FC-4f65-9D91-7224C49458BB}">
                  <c15:spPr xmlns:c15="http://schemas.microsoft.com/office/drawing/2012/chart">
                    <a:prstGeom prst="rect">
                      <a:avLst/>
                    </a:prstGeom>
                    <a:noFill/>
                    <a:ln>
                      <a:noFill/>
                    </a:ln>
                  </c15:spPr>
                  <c15:layout>
                    <c:manualLayout>
                      <c:w val="0.21398012606319453"/>
                      <c:h val="6.6538212135247785E-2"/>
                    </c:manualLayout>
                  </c15:layout>
                  <c15:dlblFieldTable/>
                  <c15:showDataLabelsRange val="0"/>
                </c:ext>
                <c:ext xmlns:c16="http://schemas.microsoft.com/office/drawing/2014/chart" uri="{C3380CC4-5D6E-409C-BE32-E72D297353CC}">
                  <c16:uniqueId val="{0000000B-BED7-4767-BE88-D250C8D5FAF4}"/>
                </c:ext>
              </c:extLst>
            </c:dLbl>
            <c:dLbl>
              <c:idx val="6"/>
              <c:layout>
                <c:manualLayout>
                  <c:x val="-1.0645474871196565E-2"/>
                  <c:y val="2.5764280008699264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D-BED7-4767-BE88-D250C8D5FAF4}"/>
                </c:ext>
              </c:extLst>
            </c:dLbl>
            <c:dLbl>
              <c:idx val="8"/>
              <c:layout>
                <c:manualLayout>
                  <c:x val="-7.3721201516477111E-3"/>
                  <c:y val="1.7269852174496291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11-BED7-4767-BE88-D250C8D5FAF4}"/>
                </c:ext>
              </c:extLst>
            </c:dLbl>
            <c:dLbl>
              <c:idx val="9"/>
              <c:layout>
                <c:manualLayout>
                  <c:x val="-9.4704578594342378E-2"/>
                  <c:y val="-4.8066916802676427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13-BED7-4767-BE88-D250C8D5FAF4}"/>
                </c:ext>
              </c:extLst>
            </c:dLbl>
            <c:dLbl>
              <c:idx val="11"/>
              <c:layout>
                <c:manualLayout>
                  <c:x val="2.7919448149856058E-2"/>
                  <c:y val="-1.2184653388913902E-3"/>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17-BED7-4767-BE88-D250C8D5FAF4}"/>
                </c:ext>
              </c:extLst>
            </c:dLbl>
            <c:dLbl>
              <c:idx val="12"/>
              <c:layout>
                <c:manualLayout>
                  <c:x val="6.8327986779430352E-3"/>
                  <c:y val="3.2660127357981845E-3"/>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19-BED7-4767-BE88-D250C8D5FAF4}"/>
                </c:ext>
              </c:extLst>
            </c:dLbl>
            <c:dLbl>
              <c:idx val="13"/>
              <c:layout>
                <c:manualLayout>
                  <c:x val="0"/>
                  <c:y val="5.1550100355101953E-3"/>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1B-BED7-4767-BE88-D250C8D5FAF4}"/>
                </c:ext>
              </c:extLst>
            </c:dLbl>
            <c:dLbl>
              <c:idx val="14"/>
              <c:delete val="1"/>
              <c:extLst>
                <c:ext xmlns:c15="http://schemas.microsoft.com/office/drawing/2012/chart" uri="{CE6537A1-D6FC-4f65-9D91-7224C49458BB}"/>
                <c:ext xmlns:c16="http://schemas.microsoft.com/office/drawing/2014/chart" uri="{C3380CC4-5D6E-409C-BE32-E72D297353CC}">
                  <c16:uniqueId val="{0000001D-BED7-4767-BE88-D250C8D5FAF4}"/>
                </c:ext>
              </c:extLst>
            </c:dLbl>
            <c:dLbl>
              <c:idx val="15"/>
              <c:layout>
                <c:manualLayout>
                  <c:x val="2.2186808022588819E-2"/>
                  <c:y val="-2.0452595673925926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1F-BED7-4767-BE88-D250C8D5FAF4}"/>
                </c:ext>
              </c:extLst>
            </c:dLbl>
            <c:dLbl>
              <c:idx val="16"/>
              <c:layout>
                <c:manualLayout>
                  <c:x val="-1.2606882473024205E-2"/>
                  <c:y val="1.4836412269130628E-2"/>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21-BED7-4767-BE88-D250C8D5FAF4}"/>
                </c:ext>
              </c:extLst>
            </c:dLbl>
            <c:dLbl>
              <c:idx val="17"/>
              <c:layout>
                <c:manualLayout>
                  <c:x val="-3.6275493341110139E-2"/>
                  <c:y val="-3.5482795696739223E-3"/>
                </c:manualLayout>
              </c:layout>
              <c:dLblPos val="bestFit"/>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23-BED7-4767-BE88-D250C8D5FAF4}"/>
                </c:ext>
              </c:extLst>
            </c:dLbl>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pPr xmlns:c15="http://schemas.microsoft.com/office/drawing/2012/chart">
                  <a:prstGeom prst="rect">
                    <a:avLst/>
                  </a:prstGeom>
                  <a:noFill/>
                  <a:ln>
                    <a:noFill/>
                  </a:ln>
                </c15:spPr>
              </c:ext>
            </c:extLst>
          </c:dLbls>
          <c:cat>
            <c:strRef>
              <c:f>'division of MarketCapital'!$A$2:$A$19</c:f>
              <c:strCache>
                <c:ptCount val="18"/>
                <c:pt idx="0">
                  <c:v>Automobile</c:v>
                </c:pt>
                <c:pt idx="1">
                  <c:v>Capital Goods</c:v>
                </c:pt>
                <c:pt idx="2">
                  <c:v>Chemicals</c:v>
                </c:pt>
                <c:pt idx="3">
                  <c:v>Communication</c:v>
                </c:pt>
                <c:pt idx="4">
                  <c:v>Construction</c:v>
                </c:pt>
                <c:pt idx="5">
                  <c:v>Consumer Discretionary</c:v>
                </c:pt>
                <c:pt idx="6">
                  <c:v>Consumer Staples</c:v>
                </c:pt>
                <c:pt idx="7">
                  <c:v>Diversified</c:v>
                </c:pt>
                <c:pt idx="8">
                  <c:v>Energy</c:v>
                </c:pt>
                <c:pt idx="9">
                  <c:v>Financial</c:v>
                </c:pt>
                <c:pt idx="10">
                  <c:v>Healthcare</c:v>
                </c:pt>
                <c:pt idx="11">
                  <c:v>Insurance</c:v>
                </c:pt>
                <c:pt idx="12">
                  <c:v>Materials</c:v>
                </c:pt>
                <c:pt idx="13">
                  <c:v>Metals &amp; Mining</c:v>
                </c:pt>
                <c:pt idx="14">
                  <c:v>Others</c:v>
                </c:pt>
                <c:pt idx="15">
                  <c:v>Services</c:v>
                </c:pt>
                <c:pt idx="16">
                  <c:v>Technology</c:v>
                </c:pt>
                <c:pt idx="17">
                  <c:v>Textiles</c:v>
                </c:pt>
              </c:strCache>
            </c:strRef>
          </c:cat>
          <c:val>
            <c:numRef>
              <c:f>'division of MarketCapital'!$B$2:$B$19</c:f>
              <c:numCache>
                <c:formatCode>0.00%</c:formatCode>
                <c:ptCount val="18"/>
                <c:pt idx="0">
                  <c:v>5.2351431314432095E-2</c:v>
                </c:pt>
                <c:pt idx="1">
                  <c:v>5.295649234897943E-2</c:v>
                </c:pt>
                <c:pt idx="2">
                  <c:v>3.1671819389658108E-2</c:v>
                </c:pt>
                <c:pt idx="3">
                  <c:v>2.402745549526639E-2</c:v>
                </c:pt>
                <c:pt idx="4">
                  <c:v>2.6274191194486377E-2</c:v>
                </c:pt>
                <c:pt idx="5">
                  <c:v>1.9789125402806154E-2</c:v>
                </c:pt>
                <c:pt idx="6">
                  <c:v>8.0344943184606624E-2</c:v>
                </c:pt>
                <c:pt idx="7">
                  <c:v>5.2624265871736436E-3</c:v>
                </c:pt>
                <c:pt idx="8">
                  <c:v>0.14690066192148532</c:v>
                </c:pt>
                <c:pt idx="9">
                  <c:v>0.2020663129294992</c:v>
                </c:pt>
                <c:pt idx="10">
                  <c:v>4.8679294974188908E-2</c:v>
                </c:pt>
                <c:pt idx="11">
                  <c:v>3.4800883800488722E-2</c:v>
                </c:pt>
                <c:pt idx="12">
                  <c:v>5.3642767174295683E-2</c:v>
                </c:pt>
                <c:pt idx="13">
                  <c:v>3.5334548458683376E-2</c:v>
                </c:pt>
                <c:pt idx="14">
                  <c:v>5.9030325887877229E-4</c:v>
                </c:pt>
                <c:pt idx="15">
                  <c:v>7.0377989626112927E-2</c:v>
                </c:pt>
                <c:pt idx="16">
                  <c:v>0.10946191068124986</c:v>
                </c:pt>
                <c:pt idx="17">
                  <c:v>5.4674422577082422E-3</c:v>
                </c:pt>
              </c:numCache>
            </c:numRef>
          </c:val>
          <c:extLst>
            <c:ext xmlns:c16="http://schemas.microsoft.com/office/drawing/2014/chart" uri="{C3380CC4-5D6E-409C-BE32-E72D297353CC}">
              <c16:uniqueId val="{00000024-BED7-4767-BE88-D250C8D5FAF4}"/>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[Investment Advise Dashboard.xlsx]Median EV!MedianEV</c:name>
    <c:fmtId val="14"/>
  </c:pivotSource>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j-lt"/>
                <a:ea typeface="+mn-ea"/>
                <a:cs typeface="+mn-cs"/>
              </a:defRPr>
            </a:pPr>
            <a:r>
              <a:rPr lang="en-US" sz="1800" b="1">
                <a:solidFill>
                  <a:schemeClr val="tx1"/>
                </a:solidFill>
                <a:latin typeface="+mj-lt"/>
              </a:rPr>
              <a:t>Median Enterprise Value</a:t>
            </a:r>
            <a:r>
              <a:rPr lang="en-US" sz="1800" b="1" baseline="0">
                <a:solidFill>
                  <a:schemeClr val="tx1"/>
                </a:solidFill>
                <a:latin typeface="+mj-lt"/>
              </a:rPr>
              <a:t> </a:t>
            </a:r>
            <a:endParaRPr lang="en-US" sz="1800" b="1">
              <a:solidFill>
                <a:schemeClr val="tx1"/>
              </a:solidFill>
              <a:latin typeface="+mj-lt"/>
            </a:endParaRPr>
          </a:p>
        </c:rich>
      </c:tx>
      <c:layout>
        <c:manualLayout>
          <c:xMode val="edge"/>
          <c:yMode val="edge"/>
          <c:x val="3.242652415250014E-4"/>
          <c:y val="0"/>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j-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tx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tx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tx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tx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tx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24882230893533597"/>
          <c:y val="4.7159633129945873E-2"/>
          <c:w val="0.71815537604694879"/>
          <c:h val="0.89946414170717193"/>
        </c:manualLayout>
      </c:layout>
      <c:barChart>
        <c:barDir val="bar"/>
        <c:grouping val="clustered"/>
        <c:varyColors val="0"/>
        <c:ser>
          <c:idx val="0"/>
          <c:order val="0"/>
          <c:tx>
            <c:strRef>
              <c:f>'Median EV'!$L$1</c:f>
              <c:strCache>
                <c:ptCount val="1"/>
                <c:pt idx="0">
                  <c:v>Total</c:v>
                </c:pt>
              </c:strCache>
            </c:strRef>
          </c:tx>
          <c:spPr>
            <a:solidFill>
              <a:schemeClr val="accent1">
                <a:lumMod val="75000"/>
              </a:schemeClr>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'Median EV'!$K$2:$K$19</c:f>
              <c:strCache>
                <c:ptCount val="18"/>
                <c:pt idx="0">
                  <c:v>Automobile</c:v>
                </c:pt>
                <c:pt idx="1">
                  <c:v>Capital Goods</c:v>
                </c:pt>
                <c:pt idx="2">
                  <c:v>Chemicals</c:v>
                </c:pt>
                <c:pt idx="3">
                  <c:v>Communication</c:v>
                </c:pt>
                <c:pt idx="4">
                  <c:v>Construction</c:v>
                </c:pt>
                <c:pt idx="5">
                  <c:v>Consumer Discretionary</c:v>
                </c:pt>
                <c:pt idx="6">
                  <c:v>Consumer Staples</c:v>
                </c:pt>
                <c:pt idx="7">
                  <c:v>Diversified</c:v>
                </c:pt>
                <c:pt idx="8">
                  <c:v>Energy</c:v>
                </c:pt>
                <c:pt idx="9">
                  <c:v>Financial</c:v>
                </c:pt>
                <c:pt idx="10">
                  <c:v>Healthcare</c:v>
                </c:pt>
                <c:pt idx="11">
                  <c:v>Insurance</c:v>
                </c:pt>
                <c:pt idx="12">
                  <c:v>Materials</c:v>
                </c:pt>
                <c:pt idx="13">
                  <c:v>Metals &amp; Mining</c:v>
                </c:pt>
                <c:pt idx="14">
                  <c:v>Others</c:v>
                </c:pt>
                <c:pt idx="15">
                  <c:v>Services</c:v>
                </c:pt>
                <c:pt idx="16">
                  <c:v>Technology</c:v>
                </c:pt>
                <c:pt idx="17">
                  <c:v>Textiles</c:v>
                </c:pt>
              </c:strCache>
            </c:strRef>
          </c:cat>
          <c:val>
            <c:numRef>
              <c:f>'Median EV'!$L$2:$L$19</c:f>
              <c:numCache>
                <c:formatCode>General</c:formatCode>
                <c:ptCount val="18"/>
                <c:pt idx="0">
                  <c:v>34562.869999999995</c:v>
                </c:pt>
                <c:pt idx="1">
                  <c:v>12998.280000000013</c:v>
                </c:pt>
                <c:pt idx="2">
                  <c:v>13704.380000000001</c:v>
                </c:pt>
                <c:pt idx="3">
                  <c:v>42214.5</c:v>
                </c:pt>
                <c:pt idx="4">
                  <c:v>10062.269999999997</c:v>
                </c:pt>
                <c:pt idx="5">
                  <c:v>13239.34</c:v>
                </c:pt>
                <c:pt idx="6">
                  <c:v>16451.255000000001</c:v>
                </c:pt>
                <c:pt idx="7">
                  <c:v>24475.61</c:v>
                </c:pt>
                <c:pt idx="8">
                  <c:v>63786.425000000025</c:v>
                </c:pt>
                <c:pt idx="9">
                  <c:v>31462.740000000005</c:v>
                </c:pt>
                <c:pt idx="10">
                  <c:v>13374.630000000003</c:v>
                </c:pt>
                <c:pt idx="11">
                  <c:v>73724.11</c:v>
                </c:pt>
                <c:pt idx="12">
                  <c:v>12834.114999999996</c:v>
                </c:pt>
                <c:pt idx="13">
                  <c:v>16216.109999999991</c:v>
                </c:pt>
                <c:pt idx="14">
                  <c:v>13393.37</c:v>
                </c:pt>
                <c:pt idx="15">
                  <c:v>9644.6300000000028</c:v>
                </c:pt>
                <c:pt idx="16">
                  <c:v>15692.094999999988</c:v>
                </c:pt>
                <c:pt idx="17">
                  <c:v>10884.83</c:v>
                </c:pt>
              </c:numCache>
            </c:numRef>
          </c:val>
          <c:extLst>
            <c:ext xmlns:c16="http://schemas.microsoft.com/office/drawing/2014/chart" uri="{C3380CC4-5D6E-409C-BE32-E72D297353CC}">
              <c16:uniqueId val="{00000000-E29B-465F-9172-22CD46AED305}"/>
            </c:ext>
          </c:extLst>
        </c:ser>
        <c:dLbls>
          <c:dLblPos val="outEnd"/>
          <c:showLegendKey val="0"/>
          <c:showVal val="1"/>
          <c:showCatName val="0"/>
          <c:showSerName val="0"/>
          <c:showPercent val="0"/>
          <c:showBubbleSize val="0"/>
        </c:dLbls>
        <c:gapWidth val="219"/>
        <c:axId val="1266600607"/>
        <c:axId val="1266603103"/>
      </c:barChart>
      <c:catAx>
        <c:axId val="1266600607"/>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266603103"/>
        <c:crosses val="autoZero"/>
        <c:auto val="1"/>
        <c:lblAlgn val="ctr"/>
        <c:lblOffset val="100"/>
        <c:noMultiLvlLbl val="0"/>
      </c:catAx>
      <c:valAx>
        <c:axId val="126660310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66600607"/>
        <c:crosses val="autoZero"/>
        <c:crossBetween val="between"/>
      </c:valAx>
      <c:spPr>
        <a:noFill/>
        <a:ln>
          <a:solidFill>
            <a:sysClr val="windowText" lastClr="000000"/>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j-lt"/>
                <a:ea typeface="+mn-ea"/>
                <a:cs typeface="+mn-cs"/>
              </a:defRPr>
            </a:pPr>
            <a:r>
              <a:rPr lang="en-IN" sz="1800" b="1" dirty="0">
                <a:solidFill>
                  <a:schemeClr val="tx1"/>
                </a:solidFill>
                <a:latin typeface="+mj-lt"/>
              </a:rPr>
              <a:t>Price</a:t>
            </a:r>
            <a:r>
              <a:rPr lang="en-IN" sz="1800" b="1" baseline="0" dirty="0">
                <a:solidFill>
                  <a:schemeClr val="tx1"/>
                </a:solidFill>
                <a:latin typeface="+mj-lt"/>
              </a:rPr>
              <a:t> of Stocks across Industries</a:t>
            </a:r>
            <a:endParaRPr lang="en-IN" sz="1800" b="1" dirty="0">
              <a:solidFill>
                <a:schemeClr val="tx1"/>
              </a:solidFill>
              <a:latin typeface="+mj-lt"/>
            </a:endParaRPr>
          </a:p>
        </c:rich>
      </c:tx>
      <c:layout>
        <c:manualLayout>
          <c:xMode val="edge"/>
          <c:yMode val="edge"/>
          <c:x val="7.9577103910845499E-3"/>
          <c:y val="4.7206929531205455E-3"/>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j-lt"/>
              <a:ea typeface="+mn-ea"/>
              <a:cs typeface="+mn-cs"/>
            </a:defRPr>
          </a:pPr>
          <a:endParaRPr lang="en-US"/>
        </a:p>
      </c:txPr>
    </c:title>
    <c:autoTitleDeleted val="0"/>
    <c:plotArea>
      <c:layout>
        <c:manualLayout>
          <c:layoutTarget val="inner"/>
          <c:xMode val="edge"/>
          <c:yMode val="edge"/>
          <c:x val="8.6060932602761833E-2"/>
          <c:y val="9.4959711708044126E-2"/>
          <c:w val="0.84753231707481591"/>
          <c:h val="0.65546915069843303"/>
        </c:manualLayout>
      </c:layout>
      <c:barChart>
        <c:barDir val="col"/>
        <c:grouping val="clustered"/>
        <c:varyColors val="0"/>
        <c:ser>
          <c:idx val="3"/>
          <c:order val="3"/>
          <c:tx>
            <c:strRef>
              <c:f>'price analysis'!$K$1</c:f>
              <c:strCache>
                <c:ptCount val="1"/>
                <c:pt idx="0">
                  <c:v>Price Range</c:v>
                </c:pt>
              </c:strCache>
            </c:strRef>
          </c:tx>
          <c:spPr>
            <a:solidFill>
              <a:schemeClr val="accent4"/>
            </a:solidFill>
            <a:ln w="25400">
              <a:noFill/>
            </a:ln>
            <a:effectLst/>
          </c:spPr>
          <c:invertIfNegative val="0"/>
          <c:cat>
            <c:strRef>
              <c:f>'price analysis'!$G$2:$G$19</c:f>
              <c:strCache>
                <c:ptCount val="18"/>
                <c:pt idx="0">
                  <c:v>Automobile</c:v>
                </c:pt>
                <c:pt idx="1">
                  <c:v>Capital Goods</c:v>
                </c:pt>
                <c:pt idx="2">
                  <c:v>Chemicals</c:v>
                </c:pt>
                <c:pt idx="3">
                  <c:v>Communication</c:v>
                </c:pt>
                <c:pt idx="4">
                  <c:v>Construction</c:v>
                </c:pt>
                <c:pt idx="5">
                  <c:v>Consumer Discretionary</c:v>
                </c:pt>
                <c:pt idx="6">
                  <c:v>Consumer Staples</c:v>
                </c:pt>
                <c:pt idx="7">
                  <c:v>Diversified</c:v>
                </c:pt>
                <c:pt idx="8">
                  <c:v>Energy</c:v>
                </c:pt>
                <c:pt idx="9">
                  <c:v>Financial</c:v>
                </c:pt>
                <c:pt idx="10">
                  <c:v>Healthcare</c:v>
                </c:pt>
                <c:pt idx="11">
                  <c:v>Insurance</c:v>
                </c:pt>
                <c:pt idx="12">
                  <c:v>Materials</c:v>
                </c:pt>
                <c:pt idx="13">
                  <c:v>Metals &amp; Mining</c:v>
                </c:pt>
                <c:pt idx="14">
                  <c:v>Others</c:v>
                </c:pt>
                <c:pt idx="15">
                  <c:v>Services</c:v>
                </c:pt>
                <c:pt idx="16">
                  <c:v>Technology</c:v>
                </c:pt>
                <c:pt idx="17">
                  <c:v>Textiles</c:v>
                </c:pt>
              </c:strCache>
            </c:strRef>
          </c:cat>
          <c:val>
            <c:numRef>
              <c:f>'price analysis'!$K$2:$K$19</c:f>
              <c:numCache>
                <c:formatCode>0</c:formatCode>
                <c:ptCount val="18"/>
                <c:pt idx="0">
                  <c:v>84129.95</c:v>
                </c:pt>
                <c:pt idx="1">
                  <c:v>41943.5</c:v>
                </c:pt>
                <c:pt idx="2">
                  <c:v>9095.3499999999985</c:v>
                </c:pt>
                <c:pt idx="3">
                  <c:v>1255.2</c:v>
                </c:pt>
                <c:pt idx="4">
                  <c:v>1935.3999999999999</c:v>
                </c:pt>
                <c:pt idx="5">
                  <c:v>3178.35</c:v>
                </c:pt>
                <c:pt idx="6">
                  <c:v>19211.75</c:v>
                </c:pt>
                <c:pt idx="7">
                  <c:v>22775.75</c:v>
                </c:pt>
                <c:pt idx="8">
                  <c:v>3850.05</c:v>
                </c:pt>
                <c:pt idx="9">
                  <c:v>17363.849999999999</c:v>
                </c:pt>
                <c:pt idx="10">
                  <c:v>17981.150000000001</c:v>
                </c:pt>
                <c:pt idx="11">
                  <c:v>1198.3500000000001</c:v>
                </c:pt>
                <c:pt idx="12">
                  <c:v>21199.15</c:v>
                </c:pt>
                <c:pt idx="13">
                  <c:v>2506.35</c:v>
                </c:pt>
                <c:pt idx="14">
                  <c:v>0</c:v>
                </c:pt>
                <c:pt idx="15">
                  <c:v>8807.15</c:v>
                </c:pt>
                <c:pt idx="16">
                  <c:v>8839.9500000000007</c:v>
                </c:pt>
                <c:pt idx="17">
                  <c:v>49765.599999999999</c:v>
                </c:pt>
              </c:numCache>
            </c:numRef>
          </c:val>
          <c:extLst>
            <c:ext xmlns:c16="http://schemas.microsoft.com/office/drawing/2014/chart" uri="{C3380CC4-5D6E-409C-BE32-E72D297353CC}">
              <c16:uniqueId val="{00000000-5C73-4AE6-B925-04ADA12A566E}"/>
            </c:ext>
          </c:extLst>
        </c:ser>
        <c:dLbls>
          <c:showLegendKey val="0"/>
          <c:showVal val="0"/>
          <c:showCatName val="0"/>
          <c:showSerName val="0"/>
          <c:showPercent val="0"/>
          <c:showBubbleSize val="0"/>
        </c:dLbls>
        <c:gapWidth val="219"/>
        <c:axId val="590885024"/>
        <c:axId val="590887104"/>
      </c:barChart>
      <c:scatterChart>
        <c:scatterStyle val="lineMarker"/>
        <c:varyColors val="0"/>
        <c:ser>
          <c:idx val="1"/>
          <c:order val="1"/>
          <c:tx>
            <c:strRef>
              <c:f>'price analysis'!$I$1</c:f>
              <c:strCache>
                <c:ptCount val="1"/>
                <c:pt idx="0">
                  <c:v>Average of Price</c:v>
                </c:pt>
              </c:strCache>
            </c:strRef>
          </c:tx>
          <c:spPr>
            <a:ln w="25400" cap="rnd">
              <a:noFill/>
              <a:round/>
            </a:ln>
            <a:effectLst/>
          </c:spPr>
          <c:marker>
            <c:symbol val="circle"/>
            <c:size val="5"/>
            <c:spPr>
              <a:solidFill>
                <a:schemeClr val="accent2"/>
              </a:solidFill>
              <a:ln w="50800">
                <a:solidFill>
                  <a:schemeClr val="accent2"/>
                </a:solidFill>
              </a:ln>
              <a:effectLst/>
            </c:spPr>
          </c:marker>
          <c:xVal>
            <c:strRef>
              <c:f>'price analysis'!$G$2:$G$19</c:f>
              <c:strCache>
                <c:ptCount val="18"/>
                <c:pt idx="0">
                  <c:v>Automobile</c:v>
                </c:pt>
                <c:pt idx="1">
                  <c:v>Capital Goods</c:v>
                </c:pt>
                <c:pt idx="2">
                  <c:v>Chemicals</c:v>
                </c:pt>
                <c:pt idx="3">
                  <c:v>Communication</c:v>
                </c:pt>
                <c:pt idx="4">
                  <c:v>Construction</c:v>
                </c:pt>
                <c:pt idx="5">
                  <c:v>Consumer Discretionary</c:v>
                </c:pt>
                <c:pt idx="6">
                  <c:v>Consumer Staples</c:v>
                </c:pt>
                <c:pt idx="7">
                  <c:v>Diversified</c:v>
                </c:pt>
                <c:pt idx="8">
                  <c:v>Energy</c:v>
                </c:pt>
                <c:pt idx="9">
                  <c:v>Financial</c:v>
                </c:pt>
                <c:pt idx="10">
                  <c:v>Healthcare</c:v>
                </c:pt>
                <c:pt idx="11">
                  <c:v>Insurance</c:v>
                </c:pt>
                <c:pt idx="12">
                  <c:v>Materials</c:v>
                </c:pt>
                <c:pt idx="13">
                  <c:v>Metals &amp; Mining</c:v>
                </c:pt>
                <c:pt idx="14">
                  <c:v>Others</c:v>
                </c:pt>
                <c:pt idx="15">
                  <c:v>Services</c:v>
                </c:pt>
                <c:pt idx="16">
                  <c:v>Technology</c:v>
                </c:pt>
                <c:pt idx="17">
                  <c:v>Textiles</c:v>
                </c:pt>
              </c:strCache>
            </c:strRef>
          </c:xVal>
          <c:yVal>
            <c:numRef>
              <c:f>'price analysis'!$I$2:$I$19</c:f>
              <c:numCache>
                <c:formatCode>0</c:formatCode>
                <c:ptCount val="18"/>
                <c:pt idx="0">
                  <c:v>5984.0711538461528</c:v>
                </c:pt>
                <c:pt idx="1">
                  <c:v>2805.8524390243897</c:v>
                </c:pt>
                <c:pt idx="2">
                  <c:v>1825</c:v>
                </c:pt>
                <c:pt idx="3">
                  <c:v>303.43333333333334</c:v>
                </c:pt>
                <c:pt idx="4">
                  <c:v>554.43600000000015</c:v>
                </c:pt>
                <c:pt idx="5">
                  <c:v>1171.8824999999999</c:v>
                </c:pt>
                <c:pt idx="6">
                  <c:v>2115.9453124999991</c:v>
                </c:pt>
                <c:pt idx="7">
                  <c:v>6841.8499999999995</c:v>
                </c:pt>
                <c:pt idx="8">
                  <c:v>632.89374999999995</c:v>
                </c:pt>
                <c:pt idx="9">
                  <c:v>966.6650000000003</c:v>
                </c:pt>
                <c:pt idx="10">
                  <c:v>1657.4989795918366</c:v>
                </c:pt>
                <c:pt idx="11">
                  <c:v>669.43125000000009</c:v>
                </c:pt>
                <c:pt idx="12">
                  <c:v>1770.7236111111106</c:v>
                </c:pt>
                <c:pt idx="13">
                  <c:v>561.70434782608686</c:v>
                </c:pt>
                <c:pt idx="14">
                  <c:v>830.35</c:v>
                </c:pt>
                <c:pt idx="15">
                  <c:v>1148.43</c:v>
                </c:pt>
                <c:pt idx="16">
                  <c:v>1812.9535714285721</c:v>
                </c:pt>
                <c:pt idx="17">
                  <c:v>6310.4555555555553</c:v>
                </c:pt>
              </c:numCache>
            </c:numRef>
          </c:yVal>
          <c:smooth val="0"/>
          <c:extLst>
            <c:ext xmlns:c16="http://schemas.microsoft.com/office/drawing/2014/chart" uri="{C3380CC4-5D6E-409C-BE32-E72D297353CC}">
              <c16:uniqueId val="{00000001-5C73-4AE6-B925-04ADA12A566E}"/>
            </c:ext>
          </c:extLst>
        </c:ser>
        <c:dLbls>
          <c:showLegendKey val="0"/>
          <c:showVal val="0"/>
          <c:showCatName val="0"/>
          <c:showSerName val="0"/>
          <c:showPercent val="0"/>
          <c:showBubbleSize val="0"/>
        </c:dLbls>
        <c:axId val="1665413632"/>
        <c:axId val="1665412800"/>
        <c:extLst>
          <c:ext xmlns:c15="http://schemas.microsoft.com/office/drawing/2012/chart" uri="{02D57815-91ED-43cb-92C2-25804820EDAC}">
            <c15:filteredScatterSeries>
              <c15:ser>
                <c:idx val="0"/>
                <c:order val="0"/>
                <c:tx>
                  <c:strRef>
                    <c:extLst>
                      <c:ext uri="{02D57815-91ED-43cb-92C2-25804820EDAC}">
                        <c15:formulaRef>
                          <c15:sqref>'price analysis'!$H$1</c15:sqref>
                        </c15:formulaRef>
                      </c:ext>
                    </c:extLst>
                    <c:strCache>
                      <c:ptCount val="1"/>
                      <c:pt idx="0">
                        <c:v>Min of Price</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yVal>
                  <c:numRef>
                    <c:extLst>
                      <c:ext uri="{02D57815-91ED-43cb-92C2-25804820EDAC}">
                        <c15:formulaRef>
                          <c15:sqref>'price analysis'!$H$2:$H$19</c15:sqref>
                        </c15:formulaRef>
                      </c:ext>
                    </c:extLst>
                    <c:numCache>
                      <c:formatCode>0</c:formatCode>
                      <c:ptCount val="18"/>
                      <c:pt idx="0">
                        <c:v>124.1</c:v>
                      </c:pt>
                      <c:pt idx="1">
                        <c:v>10.55</c:v>
                      </c:pt>
                      <c:pt idx="2">
                        <c:v>100.2</c:v>
                      </c:pt>
                      <c:pt idx="3">
                        <c:v>9.3000000000000007</c:v>
                      </c:pt>
                      <c:pt idx="4">
                        <c:v>32.950000000000003</c:v>
                      </c:pt>
                      <c:pt idx="5">
                        <c:v>82.6</c:v>
                      </c:pt>
                      <c:pt idx="6">
                        <c:v>47.95</c:v>
                      </c:pt>
                      <c:pt idx="7">
                        <c:v>469.1</c:v>
                      </c:pt>
                      <c:pt idx="8">
                        <c:v>31.2</c:v>
                      </c:pt>
                      <c:pt idx="9">
                        <c:v>12.25</c:v>
                      </c:pt>
                      <c:pt idx="10">
                        <c:v>227.85</c:v>
                      </c:pt>
                      <c:pt idx="11">
                        <c:v>95.05</c:v>
                      </c:pt>
                      <c:pt idx="12">
                        <c:v>94.5</c:v>
                      </c:pt>
                      <c:pt idx="13">
                        <c:v>79.400000000000006</c:v>
                      </c:pt>
                      <c:pt idx="14">
                        <c:v>830.35</c:v>
                      </c:pt>
                      <c:pt idx="15">
                        <c:v>15.6</c:v>
                      </c:pt>
                      <c:pt idx="16">
                        <c:v>32.9</c:v>
                      </c:pt>
                      <c:pt idx="17">
                        <c:v>20.6</c:v>
                      </c:pt>
                    </c:numCache>
                  </c:numRef>
                </c:yVal>
                <c:smooth val="0"/>
                <c:extLst>
                  <c:ext xmlns:c16="http://schemas.microsoft.com/office/drawing/2014/chart" uri="{C3380CC4-5D6E-409C-BE32-E72D297353CC}">
                    <c16:uniqueId val="{00000002-5C73-4AE6-B925-04ADA12A566E}"/>
                  </c:ext>
                </c:extLst>
              </c15:ser>
            </c15:filteredScatterSeries>
            <c15:filteredScatterSeries>
              <c15:ser>
                <c:idx val="2"/>
                <c:order val="2"/>
                <c:tx>
                  <c:strRef>
                    <c:extLst xmlns:c15="http://schemas.microsoft.com/office/drawing/2012/chart">
                      <c:ext xmlns:c15="http://schemas.microsoft.com/office/drawing/2012/chart" uri="{02D57815-91ED-43cb-92C2-25804820EDAC}">
                        <c15:formulaRef>
                          <c15:sqref>'price analysis'!$J$1</c15:sqref>
                        </c15:formulaRef>
                      </c:ext>
                    </c:extLst>
                    <c:strCache>
                      <c:ptCount val="1"/>
                      <c:pt idx="0">
                        <c:v>Max of Price</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yVal>
                  <c:numRef>
                    <c:extLst xmlns:c15="http://schemas.microsoft.com/office/drawing/2012/chart">
                      <c:ext xmlns:c15="http://schemas.microsoft.com/office/drawing/2012/chart" uri="{02D57815-91ED-43cb-92C2-25804820EDAC}">
                        <c15:formulaRef>
                          <c15:sqref>'price analysis'!$J$2:$J$19</c15:sqref>
                        </c15:formulaRef>
                      </c:ext>
                    </c:extLst>
                    <c:numCache>
                      <c:formatCode>0</c:formatCode>
                      <c:ptCount val="18"/>
                      <c:pt idx="0">
                        <c:v>84254.05</c:v>
                      </c:pt>
                      <c:pt idx="1">
                        <c:v>41954.05</c:v>
                      </c:pt>
                      <c:pt idx="2">
                        <c:v>9195.5499999999993</c:v>
                      </c:pt>
                      <c:pt idx="3">
                        <c:v>1264.5</c:v>
                      </c:pt>
                      <c:pt idx="4">
                        <c:v>1968.35</c:v>
                      </c:pt>
                      <c:pt idx="5">
                        <c:v>3260.95</c:v>
                      </c:pt>
                      <c:pt idx="6">
                        <c:v>19259.7</c:v>
                      </c:pt>
                      <c:pt idx="7">
                        <c:v>23244.85</c:v>
                      </c:pt>
                      <c:pt idx="8">
                        <c:v>3881.25</c:v>
                      </c:pt>
                      <c:pt idx="9">
                        <c:v>17376.099999999999</c:v>
                      </c:pt>
                      <c:pt idx="10">
                        <c:v>18209</c:v>
                      </c:pt>
                      <c:pt idx="11">
                        <c:v>1293.4000000000001</c:v>
                      </c:pt>
                      <c:pt idx="12">
                        <c:v>21293.65</c:v>
                      </c:pt>
                      <c:pt idx="13">
                        <c:v>2585.75</c:v>
                      </c:pt>
                      <c:pt idx="14">
                        <c:v>830.35</c:v>
                      </c:pt>
                      <c:pt idx="15">
                        <c:v>8822.75</c:v>
                      </c:pt>
                      <c:pt idx="16">
                        <c:v>8872.85</c:v>
                      </c:pt>
                      <c:pt idx="17">
                        <c:v>49786.2</c:v>
                      </c:pt>
                    </c:numCache>
                  </c:numRef>
                </c:yVal>
                <c:smooth val="0"/>
                <c:extLst xmlns:c15="http://schemas.microsoft.com/office/drawing/2012/chart">
                  <c:ext xmlns:c16="http://schemas.microsoft.com/office/drawing/2014/chart" uri="{C3380CC4-5D6E-409C-BE32-E72D297353CC}">
                    <c16:uniqueId val="{00000003-5C73-4AE6-B925-04ADA12A566E}"/>
                  </c:ext>
                </c:extLst>
              </c15:ser>
            </c15:filteredScatterSeries>
          </c:ext>
        </c:extLst>
      </c:scatterChart>
      <c:catAx>
        <c:axId val="5908850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90887104"/>
        <c:crosses val="autoZero"/>
        <c:auto val="1"/>
        <c:lblAlgn val="ctr"/>
        <c:lblOffset val="100"/>
        <c:noMultiLvlLbl val="0"/>
      </c:catAx>
      <c:valAx>
        <c:axId val="59088710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90885024"/>
        <c:crosses val="autoZero"/>
        <c:crossBetween val="between"/>
        <c:dispUnits>
          <c:builtInUnit val="thousands"/>
          <c:dispUnitsLbl>
            <c:layout>
              <c:manualLayout>
                <c:xMode val="edge"/>
                <c:yMode val="edge"/>
                <c:x val="1.3838548811005585E-2"/>
                <c:y val="0.29435873323923212"/>
              </c:manualLayout>
            </c:layout>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dirty="0"/>
                    <a:t>Price Range in Thousands</a:t>
                  </a:r>
                </a:p>
              </c:rich>
            </c:tx>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valAx>
        <c:axId val="1665412800"/>
        <c:scaling>
          <c:orientation val="minMax"/>
          <c:max val="9000"/>
        </c:scaling>
        <c:delete val="0"/>
        <c:axPos val="r"/>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65413632"/>
        <c:crosses val="max"/>
        <c:crossBetween val="midCat"/>
        <c:dispUnits>
          <c:builtInUnit val="thousands"/>
          <c:dispUnitsLbl>
            <c:layout>
              <c:manualLayout>
                <c:xMode val="edge"/>
                <c:yMode val="edge"/>
                <c:x val="0.96984177043762188"/>
                <c:y val="0.2247341673446919"/>
              </c:manualLayout>
            </c:layout>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Price in Thousands</a:t>
                  </a:r>
                </a:p>
              </c:rich>
            </c:tx>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valAx>
        <c:axId val="1665413632"/>
        <c:scaling>
          <c:orientation val="minMax"/>
        </c:scaling>
        <c:delete val="1"/>
        <c:axPos val="t"/>
        <c:majorTickMark val="out"/>
        <c:minorTickMark val="none"/>
        <c:tickLblPos val="nextTo"/>
        <c:crossAx val="1665412800"/>
        <c:crosses val="max"/>
        <c:crossBetween val="midCat"/>
      </c:valAx>
      <c:spPr>
        <a:noFill/>
        <a:ln>
          <a:solidFill>
            <a:schemeClr val="tx1"/>
          </a:solidFill>
        </a:ln>
        <a:effectLst/>
      </c:spPr>
    </c:plotArea>
    <c:legend>
      <c:legendPos val="t"/>
      <c:layout>
        <c:manualLayout>
          <c:xMode val="edge"/>
          <c:yMode val="edge"/>
          <c:x val="0.51032760224988483"/>
          <c:y val="1.9915374722851986E-3"/>
          <c:w val="0.48587095363079613"/>
          <c:h val="7.6910542432195972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tx1"/>
                </a:solidFill>
                <a:latin typeface="+mj-lt"/>
                <a:ea typeface="+mn-ea"/>
                <a:cs typeface="+mn-cs"/>
              </a:defRPr>
            </a:pPr>
            <a:r>
              <a:rPr lang="en-US" sz="1800" dirty="0">
                <a:solidFill>
                  <a:schemeClr val="tx1"/>
                </a:solidFill>
                <a:latin typeface="+mj-lt"/>
              </a:rPr>
              <a:t>Dividend Per Share vs Market Capital  </a:t>
            </a:r>
          </a:p>
        </c:rich>
      </c:tx>
      <c:layout>
        <c:manualLayout>
          <c:xMode val="edge"/>
          <c:yMode val="edge"/>
          <c:x val="0.20466984878060893"/>
          <c:y val="0"/>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j-lt"/>
              <a:ea typeface="+mn-ea"/>
              <a:cs typeface="+mn-cs"/>
            </a:defRPr>
          </a:pPr>
          <a:endParaRPr lang="en-US"/>
        </a:p>
      </c:txPr>
    </c:title>
    <c:autoTitleDeleted val="0"/>
    <c:plotArea>
      <c:layout>
        <c:manualLayout>
          <c:layoutTarget val="inner"/>
          <c:xMode val="edge"/>
          <c:yMode val="edge"/>
          <c:x val="0.1232184867501268"/>
          <c:y val="9.9130113726689215E-2"/>
          <c:w val="0.82633158465077194"/>
          <c:h val="0.77769784336258729"/>
        </c:manualLayout>
      </c:layout>
      <c:scatterChart>
        <c:scatterStyle val="lineMarker"/>
        <c:varyColors val="0"/>
        <c:ser>
          <c:idx val="0"/>
          <c:order val="0"/>
          <c:tx>
            <c:strRef>
              <c:f>'DPS vs Mkt Cap'!$B$1</c:f>
              <c:strCache>
                <c:ptCount val="1"/>
                <c:pt idx="0">
                  <c:v>Dividend Per Share</c:v>
                </c:pt>
              </c:strCache>
            </c:strRef>
          </c:tx>
          <c:spPr>
            <a:ln w="25400" cap="rnd">
              <a:noFill/>
              <a:round/>
            </a:ln>
            <a:effectLst>
              <a:softEdge rad="12700"/>
            </a:effectLst>
          </c:spPr>
          <c:marker>
            <c:symbol val="circle"/>
            <c:size val="5"/>
            <c:spPr>
              <a:blipFill rotWithShape="1">
                <a:blip xmlns:r="http://schemas.openxmlformats.org/officeDocument/2006/relationships" r:embed="rId3">
                  <a:duotone>
                    <a:schemeClr val="accent1">
                      <a:shade val="36000"/>
                      <a:satMod val="120000"/>
                    </a:schemeClr>
                    <a:schemeClr val="accent1">
                      <a:tint val="40000"/>
                    </a:schemeClr>
                  </a:duotone>
                </a:blip>
                <a:tile tx="0" ty="0" sx="60000" sy="59000" flip="none" algn="tl"/>
              </a:blipFill>
              <a:ln w="9525">
                <a:solidFill>
                  <a:schemeClr val="accent1"/>
                </a:solidFill>
                <a:round/>
              </a:ln>
              <a:effectLst>
                <a:softEdge rad="12700"/>
              </a:effectLst>
            </c:spPr>
          </c:marker>
          <c:trendline>
            <c:spPr>
              <a:ln w="9525" cap="rnd">
                <a:solidFill>
                  <a:schemeClr val="accent1"/>
                </a:solidFill>
              </a:ln>
              <a:effectLst/>
            </c:spPr>
            <c:trendlineType val="log"/>
            <c:dispRSqr val="1"/>
            <c:dispEq val="1"/>
            <c:trendlineLbl>
              <c:layout>
                <c:manualLayout>
                  <c:x val="-9.7680159524166893E-2"/>
                  <c:y val="-9.3373752517853875E-2"/>
                </c:manualLayout>
              </c:layout>
              <c:tx>
                <c:rich>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r>
                      <a:rPr lang="en-US"/>
                      <a:t>y = 4.7429ln(x) - 32.16</a:t>
                    </a:r>
                    <a:br>
                      <a:rPr lang="en-US"/>
                    </a:br>
                    <a:r>
                      <a:rPr lang="en-US"/>
                      <a:t>R² = 0.0195</a:t>
                    </a:r>
                  </a:p>
                </c:rich>
              </c:tx>
              <c:numFmt formatCode="General" sourceLinked="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trendlineLbl>
          </c:trendline>
          <c:xVal>
            <c:numRef>
              <c:f>'DPS vs Mkt Cap'!$A$2:$A$502</c:f>
              <c:numCache>
                <c:formatCode>General</c:formatCode>
                <c:ptCount val="501"/>
                <c:pt idx="0">
                  <c:v>1738725.14</c:v>
                </c:pt>
                <c:pt idx="1">
                  <c:v>1146325.9099999999</c:v>
                </c:pt>
                <c:pt idx="2">
                  <c:v>832128.75</c:v>
                </c:pt>
                <c:pt idx="3">
                  <c:v>614873.84</c:v>
                </c:pt>
                <c:pt idx="4">
                  <c:v>614335.12</c:v>
                </c:pt>
                <c:pt idx="5">
                  <c:v>611034.69999999995</c:v>
                </c:pt>
                <c:pt idx="6">
                  <c:v>480947.33</c:v>
                </c:pt>
                <c:pt idx="7">
                  <c:v>446014.82</c:v>
                </c:pt>
                <c:pt idx="8">
                  <c:v>441244.43</c:v>
                </c:pt>
                <c:pt idx="9">
                  <c:v>435678.98</c:v>
                </c:pt>
                <c:pt idx="10">
                  <c:v>431472.57</c:v>
                </c:pt>
                <c:pt idx="11">
                  <c:v>417228.47</c:v>
                </c:pt>
                <c:pt idx="12">
                  <c:v>407540.19</c:v>
                </c:pt>
                <c:pt idx="13">
                  <c:v>387721.55</c:v>
                </c:pt>
                <c:pt idx="14">
                  <c:v>384797.35</c:v>
                </c:pt>
                <c:pt idx="15">
                  <c:v>381507.08</c:v>
                </c:pt>
                <c:pt idx="16">
                  <c:v>373039.65</c:v>
                </c:pt>
                <c:pt idx="17">
                  <c:v>328506.06</c:v>
                </c:pt>
                <c:pt idx="18">
                  <c:v>296356.92</c:v>
                </c:pt>
                <c:pt idx="19">
                  <c:v>276760.96000000002</c:v>
                </c:pt>
                <c:pt idx="20">
                  <c:v>276590.81</c:v>
                </c:pt>
                <c:pt idx="21">
                  <c:v>270026.34000000003</c:v>
                </c:pt>
                <c:pt idx="22">
                  <c:v>253971.92</c:v>
                </c:pt>
                <c:pt idx="23">
                  <c:v>233252.5</c:v>
                </c:pt>
                <c:pt idx="24">
                  <c:v>232216.47</c:v>
                </c:pt>
                <c:pt idx="25">
                  <c:v>222410.91</c:v>
                </c:pt>
                <c:pt idx="26">
                  <c:v>212245.17</c:v>
                </c:pt>
                <c:pt idx="27">
                  <c:v>188390.19</c:v>
                </c:pt>
                <c:pt idx="28">
                  <c:v>185733.31</c:v>
                </c:pt>
                <c:pt idx="29">
                  <c:v>179530.6</c:v>
                </c:pt>
                <c:pt idx="30">
                  <c:v>167820.92</c:v>
                </c:pt>
                <c:pt idx="31">
                  <c:v>164842.35</c:v>
                </c:pt>
                <c:pt idx="32">
                  <c:v>164169.79</c:v>
                </c:pt>
                <c:pt idx="33">
                  <c:v>159461.67000000001</c:v>
                </c:pt>
                <c:pt idx="34">
                  <c:v>156006</c:v>
                </c:pt>
                <c:pt idx="35">
                  <c:v>152441.94</c:v>
                </c:pt>
                <c:pt idx="36">
                  <c:v>150536.32999999999</c:v>
                </c:pt>
                <c:pt idx="37">
                  <c:v>143988.39000000001</c:v>
                </c:pt>
                <c:pt idx="38">
                  <c:v>142728.79</c:v>
                </c:pt>
                <c:pt idx="39">
                  <c:v>130667.91</c:v>
                </c:pt>
                <c:pt idx="40">
                  <c:v>129452.38</c:v>
                </c:pt>
                <c:pt idx="41">
                  <c:v>121499.05</c:v>
                </c:pt>
                <c:pt idx="42">
                  <c:v>121174.32</c:v>
                </c:pt>
                <c:pt idx="43">
                  <c:v>112890.78</c:v>
                </c:pt>
                <c:pt idx="44">
                  <c:v>112621.31</c:v>
                </c:pt>
                <c:pt idx="45">
                  <c:v>104535.54</c:v>
                </c:pt>
                <c:pt idx="46">
                  <c:v>103640.57</c:v>
                </c:pt>
                <c:pt idx="47">
                  <c:v>101008.24</c:v>
                </c:pt>
                <c:pt idx="48">
                  <c:v>100260.79</c:v>
                </c:pt>
                <c:pt idx="49">
                  <c:v>97737.68</c:v>
                </c:pt>
                <c:pt idx="50">
                  <c:v>96795.86</c:v>
                </c:pt>
                <c:pt idx="51">
                  <c:v>96471.23</c:v>
                </c:pt>
                <c:pt idx="52">
                  <c:v>95442.59</c:v>
                </c:pt>
                <c:pt idx="53">
                  <c:v>92988.62</c:v>
                </c:pt>
                <c:pt idx="54">
                  <c:v>91396.63</c:v>
                </c:pt>
                <c:pt idx="55">
                  <c:v>88313.62</c:v>
                </c:pt>
                <c:pt idx="56">
                  <c:v>88220.42</c:v>
                </c:pt>
                <c:pt idx="57">
                  <c:v>86445.58</c:v>
                </c:pt>
                <c:pt idx="58">
                  <c:v>85846.87</c:v>
                </c:pt>
                <c:pt idx="59">
                  <c:v>84151.61</c:v>
                </c:pt>
                <c:pt idx="60">
                  <c:v>82990.039999999994</c:v>
                </c:pt>
                <c:pt idx="61">
                  <c:v>82769.539999999994</c:v>
                </c:pt>
                <c:pt idx="62">
                  <c:v>79895.88</c:v>
                </c:pt>
                <c:pt idx="63">
                  <c:v>79467.19</c:v>
                </c:pt>
                <c:pt idx="64">
                  <c:v>78846.48</c:v>
                </c:pt>
                <c:pt idx="65">
                  <c:v>77834.66</c:v>
                </c:pt>
                <c:pt idx="66">
                  <c:v>77175.350000000006</c:v>
                </c:pt>
                <c:pt idx="67">
                  <c:v>77106.03</c:v>
                </c:pt>
                <c:pt idx="68">
                  <c:v>76829.08</c:v>
                </c:pt>
                <c:pt idx="69">
                  <c:v>75553.8</c:v>
                </c:pt>
                <c:pt idx="70">
                  <c:v>70446.48</c:v>
                </c:pt>
                <c:pt idx="71">
                  <c:v>70145.539999999994</c:v>
                </c:pt>
                <c:pt idx="72">
                  <c:v>69715.740000000005</c:v>
                </c:pt>
                <c:pt idx="73">
                  <c:v>69218.679999999993</c:v>
                </c:pt>
                <c:pt idx="74">
                  <c:v>67388.08</c:v>
                </c:pt>
                <c:pt idx="75">
                  <c:v>67140.7</c:v>
                </c:pt>
                <c:pt idx="76">
                  <c:v>65707.08</c:v>
                </c:pt>
                <c:pt idx="77">
                  <c:v>64879.24</c:v>
                </c:pt>
                <c:pt idx="78">
                  <c:v>64157.62</c:v>
                </c:pt>
                <c:pt idx="79">
                  <c:v>63134.03</c:v>
                </c:pt>
                <c:pt idx="80">
                  <c:v>62052.55</c:v>
                </c:pt>
                <c:pt idx="81">
                  <c:v>61576.5</c:v>
                </c:pt>
                <c:pt idx="82">
                  <c:v>59942.99</c:v>
                </c:pt>
                <c:pt idx="83">
                  <c:v>58215.16</c:v>
                </c:pt>
                <c:pt idx="84">
                  <c:v>56872</c:v>
                </c:pt>
                <c:pt idx="85">
                  <c:v>56790.48</c:v>
                </c:pt>
                <c:pt idx="86">
                  <c:v>56059.13</c:v>
                </c:pt>
                <c:pt idx="87">
                  <c:v>55523.76</c:v>
                </c:pt>
                <c:pt idx="88">
                  <c:v>55260.69</c:v>
                </c:pt>
                <c:pt idx="89">
                  <c:v>54884.03</c:v>
                </c:pt>
                <c:pt idx="90">
                  <c:v>53777.47</c:v>
                </c:pt>
                <c:pt idx="91">
                  <c:v>52913.120000000003</c:v>
                </c:pt>
                <c:pt idx="92">
                  <c:v>52838.53</c:v>
                </c:pt>
                <c:pt idx="93">
                  <c:v>51920.17</c:v>
                </c:pt>
                <c:pt idx="94">
                  <c:v>51882.559999999998</c:v>
                </c:pt>
                <c:pt idx="95">
                  <c:v>51469.09</c:v>
                </c:pt>
                <c:pt idx="96">
                  <c:v>50993.21</c:v>
                </c:pt>
                <c:pt idx="97">
                  <c:v>50488.76</c:v>
                </c:pt>
                <c:pt idx="98">
                  <c:v>49706.03</c:v>
                </c:pt>
                <c:pt idx="99">
                  <c:v>49347.3</c:v>
                </c:pt>
                <c:pt idx="100">
                  <c:v>48318.78</c:v>
                </c:pt>
                <c:pt idx="101">
                  <c:v>48215.13</c:v>
                </c:pt>
                <c:pt idx="102">
                  <c:v>47882.87</c:v>
                </c:pt>
                <c:pt idx="103">
                  <c:v>46557.9</c:v>
                </c:pt>
                <c:pt idx="104">
                  <c:v>46301.43</c:v>
                </c:pt>
                <c:pt idx="105">
                  <c:v>45981.99</c:v>
                </c:pt>
                <c:pt idx="106">
                  <c:v>45890.879999999997</c:v>
                </c:pt>
                <c:pt idx="107">
                  <c:v>45731.01</c:v>
                </c:pt>
                <c:pt idx="108">
                  <c:v>45103.38</c:v>
                </c:pt>
                <c:pt idx="109">
                  <c:v>45079.76</c:v>
                </c:pt>
                <c:pt idx="110">
                  <c:v>44491.54</c:v>
                </c:pt>
                <c:pt idx="111">
                  <c:v>44025.29</c:v>
                </c:pt>
                <c:pt idx="112">
                  <c:v>43587.73</c:v>
                </c:pt>
                <c:pt idx="113">
                  <c:v>43388.44</c:v>
                </c:pt>
                <c:pt idx="114">
                  <c:v>43251.74</c:v>
                </c:pt>
                <c:pt idx="115">
                  <c:v>42968.54</c:v>
                </c:pt>
                <c:pt idx="116">
                  <c:v>42700.9</c:v>
                </c:pt>
                <c:pt idx="117">
                  <c:v>41716.870000000003</c:v>
                </c:pt>
                <c:pt idx="118">
                  <c:v>41394.199999999997</c:v>
                </c:pt>
                <c:pt idx="119">
                  <c:v>40792.26</c:v>
                </c:pt>
                <c:pt idx="120">
                  <c:v>40700.47</c:v>
                </c:pt>
                <c:pt idx="121">
                  <c:v>39672.04</c:v>
                </c:pt>
                <c:pt idx="122">
                  <c:v>39508.230000000003</c:v>
                </c:pt>
                <c:pt idx="123">
                  <c:v>39372.660000000003</c:v>
                </c:pt>
                <c:pt idx="124">
                  <c:v>39309.33</c:v>
                </c:pt>
                <c:pt idx="125">
                  <c:v>39024.959999999999</c:v>
                </c:pt>
                <c:pt idx="126">
                  <c:v>38698.800000000003</c:v>
                </c:pt>
                <c:pt idx="127">
                  <c:v>38417.699999999997</c:v>
                </c:pt>
                <c:pt idx="128">
                  <c:v>38170.480000000003</c:v>
                </c:pt>
                <c:pt idx="129">
                  <c:v>37912.53</c:v>
                </c:pt>
                <c:pt idx="130">
                  <c:v>37758.269999999997</c:v>
                </c:pt>
                <c:pt idx="131">
                  <c:v>37557.83</c:v>
                </c:pt>
                <c:pt idx="132">
                  <c:v>37369.26</c:v>
                </c:pt>
                <c:pt idx="133">
                  <c:v>37048.68</c:v>
                </c:pt>
                <c:pt idx="134">
                  <c:v>36768.54</c:v>
                </c:pt>
                <c:pt idx="135">
                  <c:v>36292.76</c:v>
                </c:pt>
                <c:pt idx="136">
                  <c:v>36038.25</c:v>
                </c:pt>
                <c:pt idx="137">
                  <c:v>35885.269999999997</c:v>
                </c:pt>
                <c:pt idx="138">
                  <c:v>35743.24</c:v>
                </c:pt>
                <c:pt idx="139">
                  <c:v>35733.35</c:v>
                </c:pt>
                <c:pt idx="140">
                  <c:v>35730.239999999998</c:v>
                </c:pt>
                <c:pt idx="141">
                  <c:v>35147.57</c:v>
                </c:pt>
                <c:pt idx="142">
                  <c:v>33853.660000000003</c:v>
                </c:pt>
                <c:pt idx="143">
                  <c:v>33646.29</c:v>
                </c:pt>
                <c:pt idx="144">
                  <c:v>33581.39</c:v>
                </c:pt>
                <c:pt idx="145">
                  <c:v>33250.730000000003</c:v>
                </c:pt>
                <c:pt idx="146">
                  <c:v>33225.15</c:v>
                </c:pt>
                <c:pt idx="147">
                  <c:v>32666.6</c:v>
                </c:pt>
                <c:pt idx="148">
                  <c:v>32469.72</c:v>
                </c:pt>
                <c:pt idx="149">
                  <c:v>32415</c:v>
                </c:pt>
                <c:pt idx="150">
                  <c:v>31807.25</c:v>
                </c:pt>
                <c:pt idx="151">
                  <c:v>31614.32</c:v>
                </c:pt>
                <c:pt idx="152">
                  <c:v>31567.93</c:v>
                </c:pt>
                <c:pt idx="153">
                  <c:v>30635.22</c:v>
                </c:pt>
                <c:pt idx="154">
                  <c:v>30517.82</c:v>
                </c:pt>
                <c:pt idx="155">
                  <c:v>30325.26</c:v>
                </c:pt>
                <c:pt idx="156">
                  <c:v>30237.21</c:v>
                </c:pt>
                <c:pt idx="157">
                  <c:v>30215.73</c:v>
                </c:pt>
                <c:pt idx="158">
                  <c:v>29806.29</c:v>
                </c:pt>
                <c:pt idx="159">
                  <c:v>29696.79</c:v>
                </c:pt>
                <c:pt idx="160">
                  <c:v>29420.87</c:v>
                </c:pt>
                <c:pt idx="161">
                  <c:v>29286.89</c:v>
                </c:pt>
                <c:pt idx="162">
                  <c:v>29163.79</c:v>
                </c:pt>
                <c:pt idx="163">
                  <c:v>29106.03</c:v>
                </c:pt>
                <c:pt idx="164">
                  <c:v>29043.58</c:v>
                </c:pt>
                <c:pt idx="165">
                  <c:v>28881.4</c:v>
                </c:pt>
                <c:pt idx="166">
                  <c:v>28835.23</c:v>
                </c:pt>
                <c:pt idx="167">
                  <c:v>28511.05</c:v>
                </c:pt>
                <c:pt idx="168">
                  <c:v>27978.01</c:v>
                </c:pt>
                <c:pt idx="169">
                  <c:v>27887.09</c:v>
                </c:pt>
                <c:pt idx="170">
                  <c:v>27750.68</c:v>
                </c:pt>
                <c:pt idx="171">
                  <c:v>27529.57</c:v>
                </c:pt>
                <c:pt idx="172">
                  <c:v>27491.279999999999</c:v>
                </c:pt>
                <c:pt idx="173">
                  <c:v>27139.52</c:v>
                </c:pt>
                <c:pt idx="174">
                  <c:v>26928.3</c:v>
                </c:pt>
                <c:pt idx="175">
                  <c:v>26789.7</c:v>
                </c:pt>
                <c:pt idx="176">
                  <c:v>26646.720000000001</c:v>
                </c:pt>
                <c:pt idx="177">
                  <c:v>26563.89</c:v>
                </c:pt>
                <c:pt idx="178">
                  <c:v>26464.66</c:v>
                </c:pt>
                <c:pt idx="179">
                  <c:v>26185.49</c:v>
                </c:pt>
                <c:pt idx="180">
                  <c:v>26176.43</c:v>
                </c:pt>
                <c:pt idx="181">
                  <c:v>26017.73</c:v>
                </c:pt>
                <c:pt idx="182">
                  <c:v>25981.83</c:v>
                </c:pt>
                <c:pt idx="183">
                  <c:v>25922.34</c:v>
                </c:pt>
                <c:pt idx="184">
                  <c:v>25127.84</c:v>
                </c:pt>
                <c:pt idx="185">
                  <c:v>24965.57</c:v>
                </c:pt>
                <c:pt idx="186">
                  <c:v>24950.02</c:v>
                </c:pt>
                <c:pt idx="187">
                  <c:v>24803.33</c:v>
                </c:pt>
                <c:pt idx="188">
                  <c:v>24608.560000000001</c:v>
                </c:pt>
                <c:pt idx="189">
                  <c:v>24400.68</c:v>
                </c:pt>
                <c:pt idx="190">
                  <c:v>24397.01</c:v>
                </c:pt>
                <c:pt idx="191">
                  <c:v>24227.439999999999</c:v>
                </c:pt>
                <c:pt idx="192">
                  <c:v>24176.15</c:v>
                </c:pt>
                <c:pt idx="193">
                  <c:v>24109.040000000001</c:v>
                </c:pt>
                <c:pt idx="194">
                  <c:v>24043.24</c:v>
                </c:pt>
                <c:pt idx="195">
                  <c:v>24010.09</c:v>
                </c:pt>
                <c:pt idx="196">
                  <c:v>24004.1</c:v>
                </c:pt>
                <c:pt idx="197">
                  <c:v>23829.22</c:v>
                </c:pt>
                <c:pt idx="198">
                  <c:v>23768.37</c:v>
                </c:pt>
                <c:pt idx="199">
                  <c:v>23453.84</c:v>
                </c:pt>
                <c:pt idx="200">
                  <c:v>23407.93</c:v>
                </c:pt>
                <c:pt idx="201">
                  <c:v>23233.02</c:v>
                </c:pt>
                <c:pt idx="202">
                  <c:v>22722.11</c:v>
                </c:pt>
                <c:pt idx="203">
                  <c:v>22710.71</c:v>
                </c:pt>
                <c:pt idx="204">
                  <c:v>22487.07</c:v>
                </c:pt>
                <c:pt idx="205">
                  <c:v>22445.47</c:v>
                </c:pt>
                <c:pt idx="206">
                  <c:v>22359.91</c:v>
                </c:pt>
                <c:pt idx="207">
                  <c:v>22207.54</c:v>
                </c:pt>
                <c:pt idx="208">
                  <c:v>21836.93</c:v>
                </c:pt>
                <c:pt idx="209">
                  <c:v>21678.62</c:v>
                </c:pt>
                <c:pt idx="210">
                  <c:v>21492.58</c:v>
                </c:pt>
                <c:pt idx="211">
                  <c:v>21255.62</c:v>
                </c:pt>
                <c:pt idx="212">
                  <c:v>21188.41</c:v>
                </c:pt>
                <c:pt idx="213">
                  <c:v>21066.48</c:v>
                </c:pt>
                <c:pt idx="214">
                  <c:v>21028.32</c:v>
                </c:pt>
                <c:pt idx="215">
                  <c:v>20961.55</c:v>
                </c:pt>
                <c:pt idx="216">
                  <c:v>20887.150000000001</c:v>
                </c:pt>
                <c:pt idx="217">
                  <c:v>20882.95</c:v>
                </c:pt>
                <c:pt idx="218">
                  <c:v>20867.939999999999</c:v>
                </c:pt>
                <c:pt idx="219">
                  <c:v>20819.93</c:v>
                </c:pt>
                <c:pt idx="220">
                  <c:v>20440.48</c:v>
                </c:pt>
                <c:pt idx="221">
                  <c:v>20155.46</c:v>
                </c:pt>
                <c:pt idx="222">
                  <c:v>19882.419999999998</c:v>
                </c:pt>
                <c:pt idx="223">
                  <c:v>19748.98</c:v>
                </c:pt>
                <c:pt idx="224">
                  <c:v>19640.22</c:v>
                </c:pt>
                <c:pt idx="225">
                  <c:v>19573.62</c:v>
                </c:pt>
                <c:pt idx="226">
                  <c:v>19053.7</c:v>
                </c:pt>
                <c:pt idx="227">
                  <c:v>18915.61</c:v>
                </c:pt>
                <c:pt idx="228">
                  <c:v>18764.98</c:v>
                </c:pt>
                <c:pt idx="229">
                  <c:v>18366.310000000001</c:v>
                </c:pt>
                <c:pt idx="230">
                  <c:v>18064.93</c:v>
                </c:pt>
                <c:pt idx="231">
                  <c:v>17987.599999999999</c:v>
                </c:pt>
                <c:pt idx="232">
                  <c:v>17849.53</c:v>
                </c:pt>
                <c:pt idx="233">
                  <c:v>17706.47</c:v>
                </c:pt>
                <c:pt idx="234">
                  <c:v>17623.63</c:v>
                </c:pt>
                <c:pt idx="235">
                  <c:v>17553.98</c:v>
                </c:pt>
                <c:pt idx="236">
                  <c:v>17325.72</c:v>
                </c:pt>
                <c:pt idx="237">
                  <c:v>17129.509999999998</c:v>
                </c:pt>
                <c:pt idx="238">
                  <c:v>17063.97</c:v>
                </c:pt>
                <c:pt idx="239">
                  <c:v>17058.8</c:v>
                </c:pt>
                <c:pt idx="240">
                  <c:v>16754.21</c:v>
                </c:pt>
                <c:pt idx="241">
                  <c:v>16409.03</c:v>
                </c:pt>
                <c:pt idx="242">
                  <c:v>16215.91</c:v>
                </c:pt>
                <c:pt idx="243">
                  <c:v>16169.67</c:v>
                </c:pt>
                <c:pt idx="244">
                  <c:v>16155.26</c:v>
                </c:pt>
                <c:pt idx="245">
                  <c:v>16137.53</c:v>
                </c:pt>
                <c:pt idx="246">
                  <c:v>16094.55</c:v>
                </c:pt>
                <c:pt idx="247">
                  <c:v>15796.12</c:v>
                </c:pt>
                <c:pt idx="248">
                  <c:v>15791.7</c:v>
                </c:pt>
                <c:pt idx="249">
                  <c:v>15754.93</c:v>
                </c:pt>
                <c:pt idx="250">
                  <c:v>15664.24</c:v>
                </c:pt>
                <c:pt idx="251">
                  <c:v>15383.26</c:v>
                </c:pt>
                <c:pt idx="252">
                  <c:v>15272.55</c:v>
                </c:pt>
                <c:pt idx="253">
                  <c:v>15198.6</c:v>
                </c:pt>
                <c:pt idx="254">
                  <c:v>15150.3</c:v>
                </c:pt>
                <c:pt idx="255">
                  <c:v>14905.18</c:v>
                </c:pt>
                <c:pt idx="256">
                  <c:v>14698.96</c:v>
                </c:pt>
                <c:pt idx="257">
                  <c:v>14658</c:v>
                </c:pt>
                <c:pt idx="258">
                  <c:v>14654</c:v>
                </c:pt>
                <c:pt idx="259">
                  <c:v>14573.67</c:v>
                </c:pt>
                <c:pt idx="260">
                  <c:v>14553.99</c:v>
                </c:pt>
                <c:pt idx="261">
                  <c:v>14448.31</c:v>
                </c:pt>
                <c:pt idx="262">
                  <c:v>14432.63</c:v>
                </c:pt>
                <c:pt idx="263">
                  <c:v>14386.22</c:v>
                </c:pt>
                <c:pt idx="264">
                  <c:v>14264.72</c:v>
                </c:pt>
                <c:pt idx="265">
                  <c:v>14249.55</c:v>
                </c:pt>
                <c:pt idx="266">
                  <c:v>14189.17</c:v>
                </c:pt>
                <c:pt idx="267">
                  <c:v>14066.92</c:v>
                </c:pt>
                <c:pt idx="268">
                  <c:v>13821.87</c:v>
                </c:pt>
                <c:pt idx="269">
                  <c:v>13796</c:v>
                </c:pt>
                <c:pt idx="270">
                  <c:v>13638.24</c:v>
                </c:pt>
                <c:pt idx="271">
                  <c:v>13629.92</c:v>
                </c:pt>
                <c:pt idx="272">
                  <c:v>13357.06</c:v>
                </c:pt>
                <c:pt idx="273">
                  <c:v>13297.07</c:v>
                </c:pt>
                <c:pt idx="274">
                  <c:v>13227.48</c:v>
                </c:pt>
                <c:pt idx="275">
                  <c:v>13182.8</c:v>
                </c:pt>
                <c:pt idx="276">
                  <c:v>13161.17</c:v>
                </c:pt>
                <c:pt idx="277">
                  <c:v>13024.49</c:v>
                </c:pt>
                <c:pt idx="278">
                  <c:v>12847.4</c:v>
                </c:pt>
                <c:pt idx="279">
                  <c:v>12794.34</c:v>
                </c:pt>
                <c:pt idx="280">
                  <c:v>12601.19</c:v>
                </c:pt>
                <c:pt idx="281">
                  <c:v>12600.97</c:v>
                </c:pt>
                <c:pt idx="282">
                  <c:v>12591.83</c:v>
                </c:pt>
                <c:pt idx="283">
                  <c:v>12500.9</c:v>
                </c:pt>
                <c:pt idx="284">
                  <c:v>12464.75</c:v>
                </c:pt>
                <c:pt idx="285">
                  <c:v>12446.74</c:v>
                </c:pt>
                <c:pt idx="286">
                  <c:v>12411.39</c:v>
                </c:pt>
                <c:pt idx="287">
                  <c:v>12260.96</c:v>
                </c:pt>
                <c:pt idx="288">
                  <c:v>12180.51</c:v>
                </c:pt>
                <c:pt idx="289">
                  <c:v>12081.24</c:v>
                </c:pt>
                <c:pt idx="290">
                  <c:v>11890.91</c:v>
                </c:pt>
                <c:pt idx="291">
                  <c:v>11879.31</c:v>
                </c:pt>
                <c:pt idx="292">
                  <c:v>11714.16</c:v>
                </c:pt>
                <c:pt idx="293">
                  <c:v>11545.28</c:v>
                </c:pt>
                <c:pt idx="294">
                  <c:v>11516.08</c:v>
                </c:pt>
                <c:pt idx="295">
                  <c:v>11502.94</c:v>
                </c:pt>
                <c:pt idx="296">
                  <c:v>11485.59</c:v>
                </c:pt>
                <c:pt idx="297">
                  <c:v>11297.78</c:v>
                </c:pt>
                <c:pt idx="298">
                  <c:v>11294.84</c:v>
                </c:pt>
                <c:pt idx="299">
                  <c:v>11254.65</c:v>
                </c:pt>
                <c:pt idx="300">
                  <c:v>11238.16</c:v>
                </c:pt>
                <c:pt idx="301">
                  <c:v>11231.48</c:v>
                </c:pt>
                <c:pt idx="302">
                  <c:v>11164.85</c:v>
                </c:pt>
                <c:pt idx="303">
                  <c:v>11090.86</c:v>
                </c:pt>
                <c:pt idx="304">
                  <c:v>11071.7</c:v>
                </c:pt>
                <c:pt idx="305">
                  <c:v>10859.46</c:v>
                </c:pt>
                <c:pt idx="306">
                  <c:v>10842.96</c:v>
                </c:pt>
                <c:pt idx="307">
                  <c:v>10801.9</c:v>
                </c:pt>
                <c:pt idx="308">
                  <c:v>10770.26</c:v>
                </c:pt>
                <c:pt idx="309">
                  <c:v>10704.33</c:v>
                </c:pt>
                <c:pt idx="310">
                  <c:v>10655.2</c:v>
                </c:pt>
                <c:pt idx="311">
                  <c:v>10573.35</c:v>
                </c:pt>
                <c:pt idx="312">
                  <c:v>10518.39</c:v>
                </c:pt>
                <c:pt idx="313">
                  <c:v>10485.370000000001</c:v>
                </c:pt>
                <c:pt idx="314">
                  <c:v>10381.92</c:v>
                </c:pt>
                <c:pt idx="315">
                  <c:v>10347.81</c:v>
                </c:pt>
                <c:pt idx="316">
                  <c:v>10346.84</c:v>
                </c:pt>
                <c:pt idx="317">
                  <c:v>10228.4</c:v>
                </c:pt>
                <c:pt idx="318">
                  <c:v>10213.549999999999</c:v>
                </c:pt>
                <c:pt idx="319">
                  <c:v>10206.11</c:v>
                </c:pt>
                <c:pt idx="320">
                  <c:v>10158.33</c:v>
                </c:pt>
                <c:pt idx="321">
                  <c:v>10136.629999999999</c:v>
                </c:pt>
                <c:pt idx="322">
                  <c:v>10099.469999999999</c:v>
                </c:pt>
                <c:pt idx="323">
                  <c:v>10018.290000000001</c:v>
                </c:pt>
                <c:pt idx="324">
                  <c:v>9875.02</c:v>
                </c:pt>
                <c:pt idx="325">
                  <c:v>9846.5400000000009</c:v>
                </c:pt>
                <c:pt idx="326">
                  <c:v>9840.2900000000009</c:v>
                </c:pt>
                <c:pt idx="327">
                  <c:v>9505.07</c:v>
                </c:pt>
                <c:pt idx="328">
                  <c:v>9499.73</c:v>
                </c:pt>
                <c:pt idx="329">
                  <c:v>9488.66</c:v>
                </c:pt>
                <c:pt idx="330">
                  <c:v>9453.14</c:v>
                </c:pt>
                <c:pt idx="331">
                  <c:v>9428.15</c:v>
                </c:pt>
                <c:pt idx="332">
                  <c:v>9223.1</c:v>
                </c:pt>
                <c:pt idx="333">
                  <c:v>9215.33</c:v>
                </c:pt>
                <c:pt idx="334">
                  <c:v>9027.3700000000008</c:v>
                </c:pt>
                <c:pt idx="335">
                  <c:v>8969.68</c:v>
                </c:pt>
                <c:pt idx="336">
                  <c:v>8856.91</c:v>
                </c:pt>
                <c:pt idx="337">
                  <c:v>8836.36</c:v>
                </c:pt>
                <c:pt idx="338">
                  <c:v>8795.81</c:v>
                </c:pt>
                <c:pt idx="339">
                  <c:v>8756.41</c:v>
                </c:pt>
                <c:pt idx="340">
                  <c:v>8671.26</c:v>
                </c:pt>
                <c:pt idx="341">
                  <c:v>8633.5300000000007</c:v>
                </c:pt>
                <c:pt idx="342">
                  <c:v>8623.7900000000009</c:v>
                </c:pt>
                <c:pt idx="343">
                  <c:v>8555.99</c:v>
                </c:pt>
                <c:pt idx="344">
                  <c:v>8546.0499999999993</c:v>
                </c:pt>
                <c:pt idx="345">
                  <c:v>8503.09</c:v>
                </c:pt>
                <c:pt idx="346">
                  <c:v>8499.89</c:v>
                </c:pt>
                <c:pt idx="347">
                  <c:v>8428</c:v>
                </c:pt>
                <c:pt idx="348">
                  <c:v>8378.4699999999993</c:v>
                </c:pt>
                <c:pt idx="349">
                  <c:v>8356.14</c:v>
                </c:pt>
                <c:pt idx="350">
                  <c:v>8330</c:v>
                </c:pt>
                <c:pt idx="351">
                  <c:v>8311.8799999999992</c:v>
                </c:pt>
                <c:pt idx="352">
                  <c:v>8310.56</c:v>
                </c:pt>
                <c:pt idx="353">
                  <c:v>8304.26</c:v>
                </c:pt>
                <c:pt idx="354">
                  <c:v>8217.91</c:v>
                </c:pt>
                <c:pt idx="355">
                  <c:v>8041.01</c:v>
                </c:pt>
                <c:pt idx="356">
                  <c:v>7980.12</c:v>
                </c:pt>
                <c:pt idx="357">
                  <c:v>7966.89</c:v>
                </c:pt>
                <c:pt idx="358">
                  <c:v>7914.93</c:v>
                </c:pt>
                <c:pt idx="359">
                  <c:v>7901.21</c:v>
                </c:pt>
                <c:pt idx="360">
                  <c:v>7749.56</c:v>
                </c:pt>
                <c:pt idx="361">
                  <c:v>7739.42</c:v>
                </c:pt>
                <c:pt idx="362">
                  <c:v>7710.58</c:v>
                </c:pt>
                <c:pt idx="363">
                  <c:v>7662.31</c:v>
                </c:pt>
                <c:pt idx="364">
                  <c:v>7654.62</c:v>
                </c:pt>
                <c:pt idx="365">
                  <c:v>7650.11</c:v>
                </c:pt>
                <c:pt idx="366">
                  <c:v>7625.75</c:v>
                </c:pt>
                <c:pt idx="367">
                  <c:v>7611.41</c:v>
                </c:pt>
                <c:pt idx="368">
                  <c:v>7601.4</c:v>
                </c:pt>
                <c:pt idx="369">
                  <c:v>7597.76</c:v>
                </c:pt>
                <c:pt idx="370">
                  <c:v>7576.02</c:v>
                </c:pt>
                <c:pt idx="371">
                  <c:v>7551.61</c:v>
                </c:pt>
                <c:pt idx="372">
                  <c:v>7540.45</c:v>
                </c:pt>
                <c:pt idx="373">
                  <c:v>7489.37</c:v>
                </c:pt>
                <c:pt idx="374">
                  <c:v>7433.99</c:v>
                </c:pt>
                <c:pt idx="375">
                  <c:v>7417.72</c:v>
                </c:pt>
                <c:pt idx="376">
                  <c:v>7398.56</c:v>
                </c:pt>
                <c:pt idx="377">
                  <c:v>7388.29</c:v>
                </c:pt>
                <c:pt idx="378">
                  <c:v>7351.16</c:v>
                </c:pt>
                <c:pt idx="379">
                  <c:v>7344.86</c:v>
                </c:pt>
                <c:pt idx="380">
                  <c:v>7332.05</c:v>
                </c:pt>
                <c:pt idx="381">
                  <c:v>7291.89</c:v>
                </c:pt>
                <c:pt idx="382">
                  <c:v>7285.71</c:v>
                </c:pt>
                <c:pt idx="383">
                  <c:v>7275.56</c:v>
                </c:pt>
                <c:pt idx="384">
                  <c:v>7185.54</c:v>
                </c:pt>
                <c:pt idx="385">
                  <c:v>7184.97</c:v>
                </c:pt>
                <c:pt idx="386">
                  <c:v>7179.02</c:v>
                </c:pt>
                <c:pt idx="387">
                  <c:v>7120.83</c:v>
                </c:pt>
                <c:pt idx="388">
                  <c:v>7083.79</c:v>
                </c:pt>
                <c:pt idx="389">
                  <c:v>7068.86</c:v>
                </c:pt>
                <c:pt idx="390">
                  <c:v>7056.77</c:v>
                </c:pt>
                <c:pt idx="391">
                  <c:v>7050.53</c:v>
                </c:pt>
                <c:pt idx="392">
                  <c:v>6990.66</c:v>
                </c:pt>
                <c:pt idx="393">
                  <c:v>6976.96</c:v>
                </c:pt>
                <c:pt idx="394">
                  <c:v>6941</c:v>
                </c:pt>
                <c:pt idx="395">
                  <c:v>6870.14</c:v>
                </c:pt>
                <c:pt idx="396">
                  <c:v>6869.02</c:v>
                </c:pt>
                <c:pt idx="397">
                  <c:v>6858.09</c:v>
                </c:pt>
                <c:pt idx="398">
                  <c:v>6836.12</c:v>
                </c:pt>
                <c:pt idx="399">
                  <c:v>6799.62</c:v>
                </c:pt>
                <c:pt idx="400">
                  <c:v>6771.01</c:v>
                </c:pt>
                <c:pt idx="401">
                  <c:v>6761.42</c:v>
                </c:pt>
                <c:pt idx="402">
                  <c:v>6725.99</c:v>
                </c:pt>
                <c:pt idx="403">
                  <c:v>6654.48</c:v>
                </c:pt>
                <c:pt idx="404">
                  <c:v>6649</c:v>
                </c:pt>
                <c:pt idx="405">
                  <c:v>6643.41</c:v>
                </c:pt>
                <c:pt idx="406">
                  <c:v>6632.7</c:v>
                </c:pt>
                <c:pt idx="407">
                  <c:v>6588.33</c:v>
                </c:pt>
                <c:pt idx="408">
                  <c:v>6568.25</c:v>
                </c:pt>
                <c:pt idx="409">
                  <c:v>6521.2</c:v>
                </c:pt>
                <c:pt idx="410">
                  <c:v>6496.94</c:v>
                </c:pt>
                <c:pt idx="411">
                  <c:v>6472.77</c:v>
                </c:pt>
                <c:pt idx="412">
                  <c:v>6422.15</c:v>
                </c:pt>
                <c:pt idx="413">
                  <c:v>6412.4</c:v>
                </c:pt>
                <c:pt idx="414">
                  <c:v>6360.63</c:v>
                </c:pt>
                <c:pt idx="415">
                  <c:v>6359.48</c:v>
                </c:pt>
                <c:pt idx="416">
                  <c:v>6358.61</c:v>
                </c:pt>
                <c:pt idx="417">
                  <c:v>6354.88</c:v>
                </c:pt>
                <c:pt idx="418">
                  <c:v>6264.07</c:v>
                </c:pt>
                <c:pt idx="419">
                  <c:v>6247.5</c:v>
                </c:pt>
                <c:pt idx="420">
                  <c:v>6228</c:v>
                </c:pt>
                <c:pt idx="421">
                  <c:v>6210.73</c:v>
                </c:pt>
                <c:pt idx="422">
                  <c:v>6194.76</c:v>
                </c:pt>
                <c:pt idx="423">
                  <c:v>6016.68</c:v>
                </c:pt>
                <c:pt idx="424">
                  <c:v>5913.24</c:v>
                </c:pt>
                <c:pt idx="425">
                  <c:v>5906.72</c:v>
                </c:pt>
                <c:pt idx="426">
                  <c:v>5898.66</c:v>
                </c:pt>
                <c:pt idx="427">
                  <c:v>5891.75</c:v>
                </c:pt>
                <c:pt idx="428">
                  <c:v>5874.54</c:v>
                </c:pt>
                <c:pt idx="429">
                  <c:v>5806.01</c:v>
                </c:pt>
                <c:pt idx="430">
                  <c:v>5791.32</c:v>
                </c:pt>
                <c:pt idx="431">
                  <c:v>5780.4</c:v>
                </c:pt>
                <c:pt idx="432">
                  <c:v>5718.5</c:v>
                </c:pt>
                <c:pt idx="433">
                  <c:v>5712.48</c:v>
                </c:pt>
                <c:pt idx="434">
                  <c:v>5707.87</c:v>
                </c:pt>
                <c:pt idx="435">
                  <c:v>5706.57</c:v>
                </c:pt>
                <c:pt idx="436">
                  <c:v>5675.27</c:v>
                </c:pt>
                <c:pt idx="437">
                  <c:v>5657.79</c:v>
                </c:pt>
                <c:pt idx="438">
                  <c:v>5618.11</c:v>
                </c:pt>
                <c:pt idx="439">
                  <c:v>5615.21</c:v>
                </c:pt>
                <c:pt idx="440">
                  <c:v>5608.65</c:v>
                </c:pt>
                <c:pt idx="441">
                  <c:v>5527.91</c:v>
                </c:pt>
                <c:pt idx="442">
                  <c:v>5513.35</c:v>
                </c:pt>
                <c:pt idx="443">
                  <c:v>5511.1</c:v>
                </c:pt>
                <c:pt idx="444">
                  <c:v>5507.55</c:v>
                </c:pt>
                <c:pt idx="445">
                  <c:v>5494.25</c:v>
                </c:pt>
                <c:pt idx="446">
                  <c:v>5463.69</c:v>
                </c:pt>
                <c:pt idx="447">
                  <c:v>5452.45</c:v>
                </c:pt>
                <c:pt idx="448">
                  <c:v>5430.11</c:v>
                </c:pt>
                <c:pt idx="449">
                  <c:v>5417.18</c:v>
                </c:pt>
                <c:pt idx="450">
                  <c:v>5378.09</c:v>
                </c:pt>
                <c:pt idx="451">
                  <c:v>5375.43</c:v>
                </c:pt>
                <c:pt idx="452">
                  <c:v>5310.44</c:v>
                </c:pt>
                <c:pt idx="453">
                  <c:v>5256.28</c:v>
                </c:pt>
                <c:pt idx="454">
                  <c:v>5223.34</c:v>
                </c:pt>
                <c:pt idx="455">
                  <c:v>5215.8900000000003</c:v>
                </c:pt>
                <c:pt idx="456">
                  <c:v>5122.87</c:v>
                </c:pt>
                <c:pt idx="457">
                  <c:v>5107.66</c:v>
                </c:pt>
                <c:pt idx="458">
                  <c:v>4952.5</c:v>
                </c:pt>
                <c:pt idx="459">
                  <c:v>4946.91</c:v>
                </c:pt>
                <c:pt idx="460">
                  <c:v>4944.2700000000004</c:v>
                </c:pt>
                <c:pt idx="461">
                  <c:v>4888.62</c:v>
                </c:pt>
                <c:pt idx="462">
                  <c:v>4760.41</c:v>
                </c:pt>
                <c:pt idx="463">
                  <c:v>4756.32</c:v>
                </c:pt>
                <c:pt idx="464">
                  <c:v>4658.62</c:v>
                </c:pt>
                <c:pt idx="465">
                  <c:v>4635.53</c:v>
                </c:pt>
                <c:pt idx="466">
                  <c:v>4536.6499999999996</c:v>
                </c:pt>
                <c:pt idx="467">
                  <c:v>4383.33</c:v>
                </c:pt>
                <c:pt idx="468">
                  <c:v>4350.8100000000004</c:v>
                </c:pt>
                <c:pt idx="469">
                  <c:v>4302.9799999999996</c:v>
                </c:pt>
                <c:pt idx="470">
                  <c:v>4219.54</c:v>
                </c:pt>
                <c:pt idx="471">
                  <c:v>4201.09</c:v>
                </c:pt>
                <c:pt idx="472">
                  <c:v>4189.03</c:v>
                </c:pt>
                <c:pt idx="473">
                  <c:v>4126.2299999999996</c:v>
                </c:pt>
                <c:pt idx="474">
                  <c:v>4087.42</c:v>
                </c:pt>
                <c:pt idx="475">
                  <c:v>4074.51</c:v>
                </c:pt>
                <c:pt idx="476">
                  <c:v>4054.66</c:v>
                </c:pt>
                <c:pt idx="477">
                  <c:v>4041.08</c:v>
                </c:pt>
                <c:pt idx="478">
                  <c:v>4015.6</c:v>
                </c:pt>
                <c:pt idx="479">
                  <c:v>4006.6</c:v>
                </c:pt>
                <c:pt idx="480">
                  <c:v>3999.31</c:v>
                </c:pt>
                <c:pt idx="481">
                  <c:v>3934.14</c:v>
                </c:pt>
                <c:pt idx="482">
                  <c:v>3876.91</c:v>
                </c:pt>
                <c:pt idx="483">
                  <c:v>3851.39</c:v>
                </c:pt>
                <c:pt idx="484">
                  <c:v>3805.36</c:v>
                </c:pt>
                <c:pt idx="485">
                  <c:v>3745.14</c:v>
                </c:pt>
                <c:pt idx="486">
                  <c:v>3615.9</c:v>
                </c:pt>
                <c:pt idx="487">
                  <c:v>3566.58</c:v>
                </c:pt>
                <c:pt idx="488">
                  <c:v>3512.53</c:v>
                </c:pt>
                <c:pt idx="489">
                  <c:v>3503.54</c:v>
                </c:pt>
                <c:pt idx="490">
                  <c:v>3485.75</c:v>
                </c:pt>
                <c:pt idx="491">
                  <c:v>3449.36</c:v>
                </c:pt>
                <c:pt idx="492">
                  <c:v>3418.55</c:v>
                </c:pt>
                <c:pt idx="493">
                  <c:v>3404.96</c:v>
                </c:pt>
                <c:pt idx="494">
                  <c:v>3347.46</c:v>
                </c:pt>
                <c:pt idx="495">
                  <c:v>3327.55</c:v>
                </c:pt>
                <c:pt idx="496">
                  <c:v>3310.1</c:v>
                </c:pt>
                <c:pt idx="497">
                  <c:v>3204.18</c:v>
                </c:pt>
                <c:pt idx="498">
                  <c:v>3010.69</c:v>
                </c:pt>
                <c:pt idx="499">
                  <c:v>2980.42</c:v>
                </c:pt>
                <c:pt idx="500">
                  <c:v>2720.34</c:v>
                </c:pt>
              </c:numCache>
            </c:numRef>
          </c:xVal>
          <c:yVal>
            <c:numRef>
              <c:f>'DPS vs Mkt Cap'!$B$2:$B$502</c:f>
              <c:numCache>
                <c:formatCode>General</c:formatCode>
                <c:ptCount val="501"/>
                <c:pt idx="0">
                  <c:v>8</c:v>
                </c:pt>
                <c:pt idx="1">
                  <c:v>43</c:v>
                </c:pt>
                <c:pt idx="2">
                  <c:v>15.5</c:v>
                </c:pt>
                <c:pt idx="3">
                  <c:v>31</c:v>
                </c:pt>
                <c:pt idx="4">
                  <c:v>5</c:v>
                </c:pt>
                <c:pt idx="5">
                  <c:v>34</c:v>
                </c:pt>
                <c:pt idx="6">
                  <c:v>7.1</c:v>
                </c:pt>
                <c:pt idx="7">
                  <c:v>30</c:v>
                </c:pt>
                <c:pt idx="8">
                  <c:v>3</c:v>
                </c:pt>
                <c:pt idx="9">
                  <c:v>20</c:v>
                </c:pt>
                <c:pt idx="10">
                  <c:v>0</c:v>
                </c:pt>
                <c:pt idx="11">
                  <c:v>1.5</c:v>
                </c:pt>
                <c:pt idx="12">
                  <c:v>11.5</c:v>
                </c:pt>
                <c:pt idx="13">
                  <c:v>0.25</c:v>
                </c:pt>
                <c:pt idx="14">
                  <c:v>1.1000000000000001</c:v>
                </c:pt>
                <c:pt idx="15">
                  <c:v>1</c:v>
                </c:pt>
                <c:pt idx="16">
                  <c:v>0</c:v>
                </c:pt>
                <c:pt idx="17">
                  <c:v>19.149999999999999</c:v>
                </c:pt>
                <c:pt idx="18">
                  <c:v>0</c:v>
                </c:pt>
                <c:pt idx="19">
                  <c:v>4</c:v>
                </c:pt>
                <c:pt idx="20">
                  <c:v>22</c:v>
                </c:pt>
                <c:pt idx="21">
                  <c:v>60</c:v>
                </c:pt>
                <c:pt idx="22">
                  <c:v>42</c:v>
                </c:pt>
                <c:pt idx="23">
                  <c:v>7.5</c:v>
                </c:pt>
                <c:pt idx="24">
                  <c:v>1</c:v>
                </c:pt>
                <c:pt idx="25">
                  <c:v>6</c:v>
                </c:pt>
                <c:pt idx="26">
                  <c:v>10</c:v>
                </c:pt>
                <c:pt idx="27">
                  <c:v>38</c:v>
                </c:pt>
                <c:pt idx="28">
                  <c:v>200</c:v>
                </c:pt>
                <c:pt idx="29">
                  <c:v>5</c:v>
                </c:pt>
                <c:pt idx="30">
                  <c:v>10.5</c:v>
                </c:pt>
                <c:pt idx="31">
                  <c:v>17.350000000000001</c:v>
                </c:pt>
                <c:pt idx="32">
                  <c:v>11.55</c:v>
                </c:pt>
                <c:pt idx="33">
                  <c:v>7</c:v>
                </c:pt>
                <c:pt idx="34">
                  <c:v>14.75</c:v>
                </c:pt>
                <c:pt idx="35">
                  <c:v>0</c:v>
                </c:pt>
                <c:pt idx="36">
                  <c:v>0</c:v>
                </c:pt>
                <c:pt idx="37">
                  <c:v>10</c:v>
                </c:pt>
                <c:pt idx="38">
                  <c:v>17</c:v>
                </c:pt>
                <c:pt idx="39">
                  <c:v>5.0999999999999996</c:v>
                </c:pt>
                <c:pt idx="40">
                  <c:v>2</c:v>
                </c:pt>
                <c:pt idx="41">
                  <c:v>18</c:v>
                </c:pt>
                <c:pt idx="42">
                  <c:v>1.7</c:v>
                </c:pt>
                <c:pt idx="43">
                  <c:v>140</c:v>
                </c:pt>
                <c:pt idx="44">
                  <c:v>10</c:v>
                </c:pt>
                <c:pt idx="45">
                  <c:v>8</c:v>
                </c:pt>
                <c:pt idx="46">
                  <c:v>45</c:v>
                </c:pt>
                <c:pt idx="47">
                  <c:v>5.2</c:v>
                </c:pt>
                <c:pt idx="48">
                  <c:v>12.6</c:v>
                </c:pt>
                <c:pt idx="49">
                  <c:v>3</c:v>
                </c:pt>
                <c:pt idx="50">
                  <c:v>45</c:v>
                </c:pt>
                <c:pt idx="51">
                  <c:v>4</c:v>
                </c:pt>
                <c:pt idx="52">
                  <c:v>30</c:v>
                </c:pt>
                <c:pt idx="53">
                  <c:v>21</c:v>
                </c:pt>
                <c:pt idx="54">
                  <c:v>0</c:v>
                </c:pt>
                <c:pt idx="55">
                  <c:v>2.5</c:v>
                </c:pt>
                <c:pt idx="56">
                  <c:v>56.5</c:v>
                </c:pt>
                <c:pt idx="57">
                  <c:v>7.5</c:v>
                </c:pt>
                <c:pt idx="58">
                  <c:v>8.5</c:v>
                </c:pt>
                <c:pt idx="59">
                  <c:v>0.55000000000000004</c:v>
                </c:pt>
                <c:pt idx="60">
                  <c:v>6.3</c:v>
                </c:pt>
                <c:pt idx="61">
                  <c:v>5</c:v>
                </c:pt>
                <c:pt idx="62">
                  <c:v>4.5</c:v>
                </c:pt>
                <c:pt idx="63">
                  <c:v>50</c:v>
                </c:pt>
                <c:pt idx="64">
                  <c:v>55</c:v>
                </c:pt>
                <c:pt idx="65">
                  <c:v>0</c:v>
                </c:pt>
                <c:pt idx="66">
                  <c:v>6.05</c:v>
                </c:pt>
                <c:pt idx="67">
                  <c:v>16.75</c:v>
                </c:pt>
                <c:pt idx="68">
                  <c:v>90</c:v>
                </c:pt>
                <c:pt idx="69">
                  <c:v>1.75</c:v>
                </c:pt>
                <c:pt idx="70">
                  <c:v>16</c:v>
                </c:pt>
                <c:pt idx="71">
                  <c:v>30</c:v>
                </c:pt>
                <c:pt idx="72">
                  <c:v>5.2</c:v>
                </c:pt>
                <c:pt idx="73">
                  <c:v>2.85</c:v>
                </c:pt>
                <c:pt idx="74">
                  <c:v>9.25</c:v>
                </c:pt>
                <c:pt idx="75">
                  <c:v>2.5</c:v>
                </c:pt>
                <c:pt idx="76">
                  <c:v>2</c:v>
                </c:pt>
                <c:pt idx="77">
                  <c:v>0</c:v>
                </c:pt>
                <c:pt idx="78">
                  <c:v>3.1</c:v>
                </c:pt>
                <c:pt idx="79">
                  <c:v>115</c:v>
                </c:pt>
                <c:pt idx="80">
                  <c:v>9</c:v>
                </c:pt>
                <c:pt idx="81">
                  <c:v>11.75</c:v>
                </c:pt>
                <c:pt idx="82">
                  <c:v>9</c:v>
                </c:pt>
                <c:pt idx="83">
                  <c:v>2</c:v>
                </c:pt>
                <c:pt idx="84">
                  <c:v>3.5</c:v>
                </c:pt>
                <c:pt idx="85">
                  <c:v>95</c:v>
                </c:pt>
                <c:pt idx="86">
                  <c:v>10</c:v>
                </c:pt>
                <c:pt idx="87">
                  <c:v>370</c:v>
                </c:pt>
                <c:pt idx="88">
                  <c:v>42.5</c:v>
                </c:pt>
                <c:pt idx="89">
                  <c:v>13</c:v>
                </c:pt>
                <c:pt idx="90">
                  <c:v>11</c:v>
                </c:pt>
                <c:pt idx="91">
                  <c:v>0</c:v>
                </c:pt>
                <c:pt idx="92">
                  <c:v>37</c:v>
                </c:pt>
                <c:pt idx="93">
                  <c:v>16</c:v>
                </c:pt>
                <c:pt idx="94">
                  <c:v>210</c:v>
                </c:pt>
                <c:pt idx="95">
                  <c:v>48</c:v>
                </c:pt>
                <c:pt idx="96">
                  <c:v>0</c:v>
                </c:pt>
                <c:pt idx="97">
                  <c:v>6</c:v>
                </c:pt>
                <c:pt idx="98">
                  <c:v>1.7</c:v>
                </c:pt>
                <c:pt idx="99">
                  <c:v>3.75</c:v>
                </c:pt>
                <c:pt idx="100">
                  <c:v>1</c:v>
                </c:pt>
                <c:pt idx="101">
                  <c:v>3.5</c:v>
                </c:pt>
                <c:pt idx="102">
                  <c:v>0</c:v>
                </c:pt>
                <c:pt idx="103">
                  <c:v>0</c:v>
                </c:pt>
                <c:pt idx="104">
                  <c:v>3</c:v>
                </c:pt>
                <c:pt idx="105">
                  <c:v>0</c:v>
                </c:pt>
                <c:pt idx="106">
                  <c:v>315</c:v>
                </c:pt>
                <c:pt idx="107">
                  <c:v>0</c:v>
                </c:pt>
                <c:pt idx="108">
                  <c:v>40</c:v>
                </c:pt>
                <c:pt idx="109">
                  <c:v>10.5</c:v>
                </c:pt>
                <c:pt idx="110">
                  <c:v>6.5</c:v>
                </c:pt>
                <c:pt idx="111">
                  <c:v>0.4</c:v>
                </c:pt>
                <c:pt idx="112">
                  <c:v>0</c:v>
                </c:pt>
                <c:pt idx="113">
                  <c:v>1</c:v>
                </c:pt>
                <c:pt idx="114">
                  <c:v>0</c:v>
                </c:pt>
                <c:pt idx="115">
                  <c:v>58</c:v>
                </c:pt>
                <c:pt idx="116">
                  <c:v>42</c:v>
                </c:pt>
                <c:pt idx="117">
                  <c:v>0</c:v>
                </c:pt>
                <c:pt idx="118">
                  <c:v>20</c:v>
                </c:pt>
                <c:pt idx="119">
                  <c:v>5</c:v>
                </c:pt>
                <c:pt idx="120">
                  <c:v>0</c:v>
                </c:pt>
                <c:pt idx="121">
                  <c:v>0</c:v>
                </c:pt>
                <c:pt idx="122">
                  <c:v>1.2</c:v>
                </c:pt>
                <c:pt idx="123">
                  <c:v>46</c:v>
                </c:pt>
                <c:pt idx="124">
                  <c:v>0.64</c:v>
                </c:pt>
                <c:pt idx="125">
                  <c:v>1.81</c:v>
                </c:pt>
                <c:pt idx="126">
                  <c:v>275</c:v>
                </c:pt>
                <c:pt idx="127">
                  <c:v>35</c:v>
                </c:pt>
                <c:pt idx="128">
                  <c:v>28</c:v>
                </c:pt>
                <c:pt idx="129">
                  <c:v>0</c:v>
                </c:pt>
                <c:pt idx="130">
                  <c:v>3</c:v>
                </c:pt>
                <c:pt idx="131">
                  <c:v>2.5</c:v>
                </c:pt>
                <c:pt idx="132">
                  <c:v>14</c:v>
                </c:pt>
                <c:pt idx="133">
                  <c:v>90</c:v>
                </c:pt>
                <c:pt idx="134">
                  <c:v>0</c:v>
                </c:pt>
                <c:pt idx="135">
                  <c:v>34</c:v>
                </c:pt>
                <c:pt idx="136">
                  <c:v>20.7</c:v>
                </c:pt>
                <c:pt idx="137">
                  <c:v>14.74</c:v>
                </c:pt>
                <c:pt idx="138">
                  <c:v>7</c:v>
                </c:pt>
                <c:pt idx="139">
                  <c:v>150</c:v>
                </c:pt>
                <c:pt idx="140">
                  <c:v>20</c:v>
                </c:pt>
                <c:pt idx="141">
                  <c:v>0.5</c:v>
                </c:pt>
                <c:pt idx="142">
                  <c:v>14</c:v>
                </c:pt>
                <c:pt idx="143">
                  <c:v>0</c:v>
                </c:pt>
                <c:pt idx="144">
                  <c:v>18.5</c:v>
                </c:pt>
                <c:pt idx="145">
                  <c:v>2.8</c:v>
                </c:pt>
                <c:pt idx="146">
                  <c:v>2</c:v>
                </c:pt>
                <c:pt idx="147">
                  <c:v>5.5</c:v>
                </c:pt>
                <c:pt idx="148">
                  <c:v>1.5</c:v>
                </c:pt>
                <c:pt idx="149">
                  <c:v>11.5</c:v>
                </c:pt>
                <c:pt idx="150">
                  <c:v>7.5</c:v>
                </c:pt>
                <c:pt idx="151">
                  <c:v>9</c:v>
                </c:pt>
                <c:pt idx="152">
                  <c:v>0</c:v>
                </c:pt>
                <c:pt idx="153">
                  <c:v>3</c:v>
                </c:pt>
                <c:pt idx="154">
                  <c:v>1.54</c:v>
                </c:pt>
                <c:pt idx="155">
                  <c:v>12</c:v>
                </c:pt>
                <c:pt idx="156">
                  <c:v>2</c:v>
                </c:pt>
                <c:pt idx="157">
                  <c:v>12</c:v>
                </c:pt>
                <c:pt idx="158">
                  <c:v>0</c:v>
                </c:pt>
                <c:pt idx="159">
                  <c:v>4</c:v>
                </c:pt>
                <c:pt idx="160">
                  <c:v>0</c:v>
                </c:pt>
                <c:pt idx="161">
                  <c:v>1.9</c:v>
                </c:pt>
                <c:pt idx="162">
                  <c:v>13.5</c:v>
                </c:pt>
                <c:pt idx="163">
                  <c:v>3.6</c:v>
                </c:pt>
                <c:pt idx="164">
                  <c:v>9</c:v>
                </c:pt>
                <c:pt idx="165">
                  <c:v>1.4</c:v>
                </c:pt>
                <c:pt idx="166">
                  <c:v>9</c:v>
                </c:pt>
                <c:pt idx="167">
                  <c:v>12.5</c:v>
                </c:pt>
                <c:pt idx="168">
                  <c:v>15.3</c:v>
                </c:pt>
                <c:pt idx="169">
                  <c:v>0</c:v>
                </c:pt>
                <c:pt idx="170">
                  <c:v>0</c:v>
                </c:pt>
                <c:pt idx="171">
                  <c:v>7</c:v>
                </c:pt>
                <c:pt idx="172">
                  <c:v>9</c:v>
                </c:pt>
                <c:pt idx="173">
                  <c:v>25</c:v>
                </c:pt>
                <c:pt idx="174">
                  <c:v>190</c:v>
                </c:pt>
                <c:pt idx="175">
                  <c:v>2.25</c:v>
                </c:pt>
                <c:pt idx="176">
                  <c:v>7</c:v>
                </c:pt>
                <c:pt idx="177">
                  <c:v>3.6</c:v>
                </c:pt>
                <c:pt idx="178">
                  <c:v>3.5</c:v>
                </c:pt>
                <c:pt idx="179">
                  <c:v>0</c:v>
                </c:pt>
                <c:pt idx="180">
                  <c:v>24</c:v>
                </c:pt>
                <c:pt idx="181">
                  <c:v>1.8</c:v>
                </c:pt>
                <c:pt idx="182">
                  <c:v>31</c:v>
                </c:pt>
                <c:pt idx="183">
                  <c:v>0</c:v>
                </c:pt>
                <c:pt idx="184">
                  <c:v>2.5</c:v>
                </c:pt>
                <c:pt idx="185">
                  <c:v>2.5</c:v>
                </c:pt>
                <c:pt idx="186">
                  <c:v>2</c:v>
                </c:pt>
                <c:pt idx="187">
                  <c:v>2.4</c:v>
                </c:pt>
                <c:pt idx="188">
                  <c:v>1.5</c:v>
                </c:pt>
                <c:pt idx="189">
                  <c:v>9</c:v>
                </c:pt>
                <c:pt idx="190">
                  <c:v>90</c:v>
                </c:pt>
                <c:pt idx="191">
                  <c:v>54.5</c:v>
                </c:pt>
                <c:pt idx="192">
                  <c:v>14.5</c:v>
                </c:pt>
                <c:pt idx="193">
                  <c:v>2.5</c:v>
                </c:pt>
                <c:pt idx="194">
                  <c:v>6.5</c:v>
                </c:pt>
                <c:pt idx="195">
                  <c:v>150</c:v>
                </c:pt>
                <c:pt idx="196">
                  <c:v>12</c:v>
                </c:pt>
                <c:pt idx="197">
                  <c:v>1</c:v>
                </c:pt>
                <c:pt idx="198">
                  <c:v>46</c:v>
                </c:pt>
                <c:pt idx="199">
                  <c:v>6.5</c:v>
                </c:pt>
                <c:pt idx="200">
                  <c:v>8.5</c:v>
                </c:pt>
                <c:pt idx="201">
                  <c:v>1</c:v>
                </c:pt>
                <c:pt idx="202">
                  <c:v>5</c:v>
                </c:pt>
                <c:pt idx="203">
                  <c:v>0</c:v>
                </c:pt>
                <c:pt idx="204">
                  <c:v>4</c:v>
                </c:pt>
                <c:pt idx="205">
                  <c:v>2.25</c:v>
                </c:pt>
                <c:pt idx="206">
                  <c:v>0</c:v>
                </c:pt>
                <c:pt idx="207">
                  <c:v>0</c:v>
                </c:pt>
                <c:pt idx="208">
                  <c:v>8</c:v>
                </c:pt>
                <c:pt idx="209">
                  <c:v>0</c:v>
                </c:pt>
                <c:pt idx="210">
                  <c:v>6.25</c:v>
                </c:pt>
                <c:pt idx="211">
                  <c:v>6</c:v>
                </c:pt>
                <c:pt idx="212">
                  <c:v>52</c:v>
                </c:pt>
                <c:pt idx="213">
                  <c:v>0</c:v>
                </c:pt>
                <c:pt idx="214">
                  <c:v>11</c:v>
                </c:pt>
                <c:pt idx="215">
                  <c:v>14.25</c:v>
                </c:pt>
                <c:pt idx="216">
                  <c:v>2</c:v>
                </c:pt>
                <c:pt idx="217">
                  <c:v>60</c:v>
                </c:pt>
                <c:pt idx="218">
                  <c:v>0.36</c:v>
                </c:pt>
                <c:pt idx="219">
                  <c:v>15</c:v>
                </c:pt>
                <c:pt idx="220">
                  <c:v>0.15</c:v>
                </c:pt>
                <c:pt idx="221">
                  <c:v>5</c:v>
                </c:pt>
                <c:pt idx="222">
                  <c:v>0.5</c:v>
                </c:pt>
                <c:pt idx="223">
                  <c:v>12</c:v>
                </c:pt>
                <c:pt idx="224">
                  <c:v>1.5</c:v>
                </c:pt>
                <c:pt idx="225">
                  <c:v>35</c:v>
                </c:pt>
                <c:pt idx="226">
                  <c:v>3.25</c:v>
                </c:pt>
                <c:pt idx="227">
                  <c:v>12</c:v>
                </c:pt>
                <c:pt idx="228">
                  <c:v>9</c:v>
                </c:pt>
                <c:pt idx="229">
                  <c:v>11</c:v>
                </c:pt>
                <c:pt idx="230">
                  <c:v>11</c:v>
                </c:pt>
                <c:pt idx="231">
                  <c:v>0</c:v>
                </c:pt>
                <c:pt idx="232">
                  <c:v>3</c:v>
                </c:pt>
                <c:pt idx="233">
                  <c:v>6.45</c:v>
                </c:pt>
                <c:pt idx="234">
                  <c:v>0</c:v>
                </c:pt>
                <c:pt idx="235">
                  <c:v>119</c:v>
                </c:pt>
                <c:pt idx="236">
                  <c:v>9.5</c:v>
                </c:pt>
                <c:pt idx="237">
                  <c:v>1</c:v>
                </c:pt>
                <c:pt idx="238">
                  <c:v>1.1499999999999999</c:v>
                </c:pt>
                <c:pt idx="239">
                  <c:v>0</c:v>
                </c:pt>
                <c:pt idx="240">
                  <c:v>0</c:v>
                </c:pt>
                <c:pt idx="241">
                  <c:v>14.7</c:v>
                </c:pt>
                <c:pt idx="242">
                  <c:v>3.5</c:v>
                </c:pt>
                <c:pt idx="243">
                  <c:v>3.25</c:v>
                </c:pt>
                <c:pt idx="244">
                  <c:v>3</c:v>
                </c:pt>
                <c:pt idx="245">
                  <c:v>2</c:v>
                </c:pt>
                <c:pt idx="246">
                  <c:v>24</c:v>
                </c:pt>
                <c:pt idx="247">
                  <c:v>0</c:v>
                </c:pt>
                <c:pt idx="248">
                  <c:v>0</c:v>
                </c:pt>
                <c:pt idx="249">
                  <c:v>0</c:v>
                </c:pt>
                <c:pt idx="250">
                  <c:v>0.3</c:v>
                </c:pt>
                <c:pt idx="251">
                  <c:v>1.5</c:v>
                </c:pt>
                <c:pt idx="252">
                  <c:v>3.1</c:v>
                </c:pt>
                <c:pt idx="253">
                  <c:v>8.3000000000000007</c:v>
                </c:pt>
                <c:pt idx="254">
                  <c:v>10</c:v>
                </c:pt>
                <c:pt idx="255">
                  <c:v>3.75</c:v>
                </c:pt>
                <c:pt idx="256">
                  <c:v>70</c:v>
                </c:pt>
                <c:pt idx="257">
                  <c:v>0</c:v>
                </c:pt>
                <c:pt idx="258">
                  <c:v>2</c:v>
                </c:pt>
                <c:pt idx="259">
                  <c:v>6.5</c:v>
                </c:pt>
                <c:pt idx="260">
                  <c:v>0</c:v>
                </c:pt>
                <c:pt idx="261">
                  <c:v>1</c:v>
                </c:pt>
                <c:pt idx="262">
                  <c:v>2</c:v>
                </c:pt>
                <c:pt idx="263">
                  <c:v>7.5</c:v>
                </c:pt>
                <c:pt idx="264">
                  <c:v>16.5</c:v>
                </c:pt>
                <c:pt idx="265">
                  <c:v>2</c:v>
                </c:pt>
                <c:pt idx="266">
                  <c:v>490</c:v>
                </c:pt>
                <c:pt idx="267">
                  <c:v>3</c:v>
                </c:pt>
                <c:pt idx="268">
                  <c:v>2.4</c:v>
                </c:pt>
                <c:pt idx="269">
                  <c:v>6</c:v>
                </c:pt>
                <c:pt idx="270">
                  <c:v>11.45</c:v>
                </c:pt>
                <c:pt idx="271">
                  <c:v>6</c:v>
                </c:pt>
                <c:pt idx="272">
                  <c:v>40</c:v>
                </c:pt>
                <c:pt idx="273">
                  <c:v>2.5</c:v>
                </c:pt>
                <c:pt idx="274">
                  <c:v>1</c:v>
                </c:pt>
                <c:pt idx="275">
                  <c:v>2</c:v>
                </c:pt>
                <c:pt idx="276">
                  <c:v>14</c:v>
                </c:pt>
                <c:pt idx="277">
                  <c:v>0</c:v>
                </c:pt>
                <c:pt idx="278">
                  <c:v>3.5</c:v>
                </c:pt>
                <c:pt idx="279">
                  <c:v>0.4</c:v>
                </c:pt>
                <c:pt idx="280">
                  <c:v>0</c:v>
                </c:pt>
                <c:pt idx="281">
                  <c:v>5</c:v>
                </c:pt>
                <c:pt idx="282">
                  <c:v>14</c:v>
                </c:pt>
                <c:pt idx="283">
                  <c:v>37</c:v>
                </c:pt>
                <c:pt idx="284">
                  <c:v>0</c:v>
                </c:pt>
                <c:pt idx="285">
                  <c:v>1.77</c:v>
                </c:pt>
                <c:pt idx="286">
                  <c:v>1.5</c:v>
                </c:pt>
                <c:pt idx="287">
                  <c:v>2.2000000000000002</c:v>
                </c:pt>
                <c:pt idx="288">
                  <c:v>0.55000000000000004</c:v>
                </c:pt>
                <c:pt idx="289">
                  <c:v>0.5</c:v>
                </c:pt>
                <c:pt idx="290">
                  <c:v>0</c:v>
                </c:pt>
                <c:pt idx="291">
                  <c:v>0</c:v>
                </c:pt>
                <c:pt idx="292">
                  <c:v>6.6</c:v>
                </c:pt>
                <c:pt idx="293">
                  <c:v>10</c:v>
                </c:pt>
                <c:pt idx="294">
                  <c:v>0</c:v>
                </c:pt>
                <c:pt idx="295">
                  <c:v>18</c:v>
                </c:pt>
                <c:pt idx="296">
                  <c:v>10</c:v>
                </c:pt>
                <c:pt idx="297">
                  <c:v>38.75</c:v>
                </c:pt>
                <c:pt idx="298">
                  <c:v>0.35</c:v>
                </c:pt>
                <c:pt idx="299">
                  <c:v>5.25</c:v>
                </c:pt>
                <c:pt idx="300">
                  <c:v>9</c:v>
                </c:pt>
                <c:pt idx="301">
                  <c:v>5.5</c:v>
                </c:pt>
                <c:pt idx="302">
                  <c:v>27.1</c:v>
                </c:pt>
                <c:pt idx="303">
                  <c:v>6</c:v>
                </c:pt>
                <c:pt idx="304">
                  <c:v>0</c:v>
                </c:pt>
                <c:pt idx="305">
                  <c:v>0</c:v>
                </c:pt>
                <c:pt idx="306">
                  <c:v>0.15</c:v>
                </c:pt>
                <c:pt idx="307">
                  <c:v>2.5</c:v>
                </c:pt>
                <c:pt idx="308">
                  <c:v>4.5</c:v>
                </c:pt>
                <c:pt idx="309">
                  <c:v>10</c:v>
                </c:pt>
                <c:pt idx="310">
                  <c:v>21</c:v>
                </c:pt>
                <c:pt idx="311">
                  <c:v>0.31</c:v>
                </c:pt>
                <c:pt idx="312">
                  <c:v>5</c:v>
                </c:pt>
                <c:pt idx="313">
                  <c:v>2.5</c:v>
                </c:pt>
                <c:pt idx="314">
                  <c:v>2.5</c:v>
                </c:pt>
                <c:pt idx="315">
                  <c:v>4</c:v>
                </c:pt>
                <c:pt idx="316">
                  <c:v>0</c:v>
                </c:pt>
                <c:pt idx="317">
                  <c:v>0</c:v>
                </c:pt>
                <c:pt idx="318">
                  <c:v>1.3</c:v>
                </c:pt>
                <c:pt idx="319">
                  <c:v>0</c:v>
                </c:pt>
                <c:pt idx="320">
                  <c:v>0</c:v>
                </c:pt>
                <c:pt idx="321">
                  <c:v>0</c:v>
                </c:pt>
                <c:pt idx="322">
                  <c:v>2</c:v>
                </c:pt>
                <c:pt idx="323">
                  <c:v>9.5</c:v>
                </c:pt>
                <c:pt idx="324">
                  <c:v>4</c:v>
                </c:pt>
                <c:pt idx="325">
                  <c:v>2.5</c:v>
                </c:pt>
                <c:pt idx="326">
                  <c:v>2.5</c:v>
                </c:pt>
                <c:pt idx="327">
                  <c:v>3.5</c:v>
                </c:pt>
                <c:pt idx="328">
                  <c:v>6.01</c:v>
                </c:pt>
                <c:pt idx="329">
                  <c:v>11</c:v>
                </c:pt>
                <c:pt idx="330">
                  <c:v>44</c:v>
                </c:pt>
                <c:pt idx="331">
                  <c:v>4</c:v>
                </c:pt>
                <c:pt idx="332">
                  <c:v>24</c:v>
                </c:pt>
                <c:pt idx="333">
                  <c:v>4.5</c:v>
                </c:pt>
                <c:pt idx="334">
                  <c:v>4.5</c:v>
                </c:pt>
                <c:pt idx="335">
                  <c:v>5</c:v>
                </c:pt>
                <c:pt idx="336">
                  <c:v>75</c:v>
                </c:pt>
                <c:pt idx="337">
                  <c:v>3</c:v>
                </c:pt>
                <c:pt idx="338">
                  <c:v>0</c:v>
                </c:pt>
                <c:pt idx="339">
                  <c:v>0</c:v>
                </c:pt>
                <c:pt idx="340">
                  <c:v>0.7</c:v>
                </c:pt>
                <c:pt idx="341">
                  <c:v>0</c:v>
                </c:pt>
                <c:pt idx="342">
                  <c:v>25</c:v>
                </c:pt>
                <c:pt idx="343">
                  <c:v>0.05</c:v>
                </c:pt>
                <c:pt idx="344">
                  <c:v>55</c:v>
                </c:pt>
                <c:pt idx="345">
                  <c:v>0</c:v>
                </c:pt>
                <c:pt idx="346">
                  <c:v>3</c:v>
                </c:pt>
                <c:pt idx="347">
                  <c:v>3.5</c:v>
                </c:pt>
                <c:pt idx="348">
                  <c:v>2.5</c:v>
                </c:pt>
                <c:pt idx="349">
                  <c:v>4</c:v>
                </c:pt>
                <c:pt idx="350">
                  <c:v>6</c:v>
                </c:pt>
                <c:pt idx="351">
                  <c:v>3</c:v>
                </c:pt>
                <c:pt idx="352">
                  <c:v>2.5</c:v>
                </c:pt>
                <c:pt idx="353">
                  <c:v>2.5</c:v>
                </c:pt>
                <c:pt idx="354">
                  <c:v>1</c:v>
                </c:pt>
                <c:pt idx="355">
                  <c:v>2</c:v>
                </c:pt>
                <c:pt idx="356">
                  <c:v>10</c:v>
                </c:pt>
                <c:pt idx="357">
                  <c:v>3</c:v>
                </c:pt>
                <c:pt idx="358">
                  <c:v>0</c:v>
                </c:pt>
                <c:pt idx="359">
                  <c:v>7.24</c:v>
                </c:pt>
                <c:pt idx="360">
                  <c:v>0</c:v>
                </c:pt>
                <c:pt idx="361">
                  <c:v>10</c:v>
                </c:pt>
                <c:pt idx="362">
                  <c:v>1.5</c:v>
                </c:pt>
                <c:pt idx="363">
                  <c:v>9.9</c:v>
                </c:pt>
                <c:pt idx="364">
                  <c:v>0</c:v>
                </c:pt>
                <c:pt idx="365">
                  <c:v>0</c:v>
                </c:pt>
                <c:pt idx="366">
                  <c:v>10</c:v>
                </c:pt>
                <c:pt idx="367">
                  <c:v>4.2</c:v>
                </c:pt>
                <c:pt idx="368">
                  <c:v>4.95</c:v>
                </c:pt>
                <c:pt idx="369">
                  <c:v>1.5</c:v>
                </c:pt>
                <c:pt idx="370">
                  <c:v>3.5</c:v>
                </c:pt>
                <c:pt idx="371">
                  <c:v>10</c:v>
                </c:pt>
                <c:pt idx="372">
                  <c:v>21</c:v>
                </c:pt>
                <c:pt idx="373">
                  <c:v>2.5499999999999998</c:v>
                </c:pt>
                <c:pt idx="374">
                  <c:v>0</c:v>
                </c:pt>
                <c:pt idx="375">
                  <c:v>0.35</c:v>
                </c:pt>
                <c:pt idx="376">
                  <c:v>3.5</c:v>
                </c:pt>
                <c:pt idx="377">
                  <c:v>2.5</c:v>
                </c:pt>
                <c:pt idx="378">
                  <c:v>0.15</c:v>
                </c:pt>
                <c:pt idx="379">
                  <c:v>2</c:v>
                </c:pt>
                <c:pt idx="380">
                  <c:v>3</c:v>
                </c:pt>
                <c:pt idx="381">
                  <c:v>0</c:v>
                </c:pt>
                <c:pt idx="382">
                  <c:v>0.5</c:v>
                </c:pt>
                <c:pt idx="383">
                  <c:v>1</c:v>
                </c:pt>
                <c:pt idx="384">
                  <c:v>0.25</c:v>
                </c:pt>
                <c:pt idx="385">
                  <c:v>1</c:v>
                </c:pt>
                <c:pt idx="386">
                  <c:v>17</c:v>
                </c:pt>
                <c:pt idx="387">
                  <c:v>5.5</c:v>
                </c:pt>
                <c:pt idx="388">
                  <c:v>130</c:v>
                </c:pt>
                <c:pt idx="389">
                  <c:v>5.5</c:v>
                </c:pt>
                <c:pt idx="390">
                  <c:v>7</c:v>
                </c:pt>
                <c:pt idx="391">
                  <c:v>8</c:v>
                </c:pt>
                <c:pt idx="392">
                  <c:v>35</c:v>
                </c:pt>
                <c:pt idx="393">
                  <c:v>2.5</c:v>
                </c:pt>
                <c:pt idx="394">
                  <c:v>1.5</c:v>
                </c:pt>
                <c:pt idx="395">
                  <c:v>1.58</c:v>
                </c:pt>
                <c:pt idx="396">
                  <c:v>8</c:v>
                </c:pt>
                <c:pt idx="397">
                  <c:v>1</c:v>
                </c:pt>
                <c:pt idx="398">
                  <c:v>0.5</c:v>
                </c:pt>
                <c:pt idx="399">
                  <c:v>0</c:v>
                </c:pt>
                <c:pt idx="400">
                  <c:v>0</c:v>
                </c:pt>
                <c:pt idx="401">
                  <c:v>12.5</c:v>
                </c:pt>
                <c:pt idx="402">
                  <c:v>3</c:v>
                </c:pt>
                <c:pt idx="403">
                  <c:v>0</c:v>
                </c:pt>
                <c:pt idx="404">
                  <c:v>5</c:v>
                </c:pt>
                <c:pt idx="405">
                  <c:v>5</c:v>
                </c:pt>
                <c:pt idx="406">
                  <c:v>0</c:v>
                </c:pt>
                <c:pt idx="407">
                  <c:v>3.5</c:v>
                </c:pt>
                <c:pt idx="408">
                  <c:v>0</c:v>
                </c:pt>
                <c:pt idx="409">
                  <c:v>8</c:v>
                </c:pt>
                <c:pt idx="410">
                  <c:v>27.6</c:v>
                </c:pt>
                <c:pt idx="411">
                  <c:v>9</c:v>
                </c:pt>
                <c:pt idx="412">
                  <c:v>1.2</c:v>
                </c:pt>
                <c:pt idx="413">
                  <c:v>0</c:v>
                </c:pt>
                <c:pt idx="414">
                  <c:v>6.25</c:v>
                </c:pt>
                <c:pt idx="415">
                  <c:v>9</c:v>
                </c:pt>
                <c:pt idx="416">
                  <c:v>0</c:v>
                </c:pt>
                <c:pt idx="417">
                  <c:v>0</c:v>
                </c:pt>
                <c:pt idx="418">
                  <c:v>2.2000000000000002</c:v>
                </c:pt>
                <c:pt idx="419">
                  <c:v>0</c:v>
                </c:pt>
                <c:pt idx="420">
                  <c:v>0.47</c:v>
                </c:pt>
                <c:pt idx="421">
                  <c:v>1.65</c:v>
                </c:pt>
                <c:pt idx="422">
                  <c:v>0</c:v>
                </c:pt>
                <c:pt idx="423">
                  <c:v>6.5</c:v>
                </c:pt>
                <c:pt idx="424">
                  <c:v>1.45</c:v>
                </c:pt>
                <c:pt idx="425">
                  <c:v>15</c:v>
                </c:pt>
                <c:pt idx="426">
                  <c:v>6</c:v>
                </c:pt>
                <c:pt idx="427">
                  <c:v>0</c:v>
                </c:pt>
                <c:pt idx="428">
                  <c:v>3</c:v>
                </c:pt>
                <c:pt idx="429">
                  <c:v>0</c:v>
                </c:pt>
                <c:pt idx="430">
                  <c:v>0</c:v>
                </c:pt>
                <c:pt idx="431">
                  <c:v>0</c:v>
                </c:pt>
                <c:pt idx="432">
                  <c:v>0.75</c:v>
                </c:pt>
                <c:pt idx="433">
                  <c:v>0.1</c:v>
                </c:pt>
                <c:pt idx="434">
                  <c:v>0</c:v>
                </c:pt>
                <c:pt idx="435">
                  <c:v>0</c:v>
                </c:pt>
                <c:pt idx="436">
                  <c:v>0</c:v>
                </c:pt>
                <c:pt idx="437">
                  <c:v>1.25</c:v>
                </c:pt>
                <c:pt idx="438">
                  <c:v>3</c:v>
                </c:pt>
                <c:pt idx="439">
                  <c:v>0.25</c:v>
                </c:pt>
                <c:pt idx="440">
                  <c:v>19</c:v>
                </c:pt>
                <c:pt idx="441">
                  <c:v>2.98</c:v>
                </c:pt>
                <c:pt idx="442">
                  <c:v>3</c:v>
                </c:pt>
                <c:pt idx="443">
                  <c:v>28</c:v>
                </c:pt>
                <c:pt idx="444">
                  <c:v>5</c:v>
                </c:pt>
                <c:pt idx="445">
                  <c:v>12</c:v>
                </c:pt>
                <c:pt idx="446">
                  <c:v>2</c:v>
                </c:pt>
                <c:pt idx="447">
                  <c:v>5</c:v>
                </c:pt>
                <c:pt idx="448">
                  <c:v>2</c:v>
                </c:pt>
                <c:pt idx="449">
                  <c:v>4.3</c:v>
                </c:pt>
                <c:pt idx="450">
                  <c:v>1</c:v>
                </c:pt>
                <c:pt idx="451">
                  <c:v>0.5</c:v>
                </c:pt>
                <c:pt idx="452">
                  <c:v>5</c:v>
                </c:pt>
                <c:pt idx="453">
                  <c:v>5</c:v>
                </c:pt>
                <c:pt idx="454">
                  <c:v>5</c:v>
                </c:pt>
                <c:pt idx="455">
                  <c:v>0</c:v>
                </c:pt>
                <c:pt idx="456">
                  <c:v>60</c:v>
                </c:pt>
                <c:pt idx="457">
                  <c:v>80</c:v>
                </c:pt>
                <c:pt idx="458">
                  <c:v>15.5</c:v>
                </c:pt>
                <c:pt idx="459">
                  <c:v>1.5</c:v>
                </c:pt>
                <c:pt idx="460">
                  <c:v>140</c:v>
                </c:pt>
                <c:pt idx="461">
                  <c:v>0</c:v>
                </c:pt>
                <c:pt idx="462">
                  <c:v>3</c:v>
                </c:pt>
                <c:pt idx="463">
                  <c:v>40</c:v>
                </c:pt>
                <c:pt idx="464">
                  <c:v>2</c:v>
                </c:pt>
                <c:pt idx="465">
                  <c:v>0</c:v>
                </c:pt>
                <c:pt idx="466">
                  <c:v>2</c:v>
                </c:pt>
                <c:pt idx="467">
                  <c:v>3</c:v>
                </c:pt>
                <c:pt idx="468">
                  <c:v>0</c:v>
                </c:pt>
                <c:pt idx="469">
                  <c:v>0</c:v>
                </c:pt>
                <c:pt idx="470">
                  <c:v>9</c:v>
                </c:pt>
                <c:pt idx="471">
                  <c:v>4</c:v>
                </c:pt>
                <c:pt idx="472">
                  <c:v>0.05</c:v>
                </c:pt>
                <c:pt idx="473">
                  <c:v>0</c:v>
                </c:pt>
                <c:pt idx="474">
                  <c:v>1.6</c:v>
                </c:pt>
                <c:pt idx="475">
                  <c:v>3</c:v>
                </c:pt>
                <c:pt idx="476">
                  <c:v>0.2</c:v>
                </c:pt>
                <c:pt idx="477">
                  <c:v>2</c:v>
                </c:pt>
                <c:pt idx="478">
                  <c:v>1</c:v>
                </c:pt>
                <c:pt idx="479">
                  <c:v>2.5</c:v>
                </c:pt>
                <c:pt idx="480">
                  <c:v>3</c:v>
                </c:pt>
                <c:pt idx="481">
                  <c:v>2.78</c:v>
                </c:pt>
                <c:pt idx="482">
                  <c:v>0.1</c:v>
                </c:pt>
                <c:pt idx="483">
                  <c:v>0</c:v>
                </c:pt>
                <c:pt idx="484">
                  <c:v>0</c:v>
                </c:pt>
                <c:pt idx="485">
                  <c:v>1.5</c:v>
                </c:pt>
                <c:pt idx="486">
                  <c:v>1</c:v>
                </c:pt>
                <c:pt idx="487">
                  <c:v>0</c:v>
                </c:pt>
                <c:pt idx="488">
                  <c:v>2</c:v>
                </c:pt>
                <c:pt idx="489">
                  <c:v>0</c:v>
                </c:pt>
                <c:pt idx="490">
                  <c:v>0.05</c:v>
                </c:pt>
                <c:pt idx="491">
                  <c:v>14</c:v>
                </c:pt>
                <c:pt idx="492">
                  <c:v>6</c:v>
                </c:pt>
                <c:pt idx="493">
                  <c:v>2.25</c:v>
                </c:pt>
                <c:pt idx="494">
                  <c:v>15</c:v>
                </c:pt>
                <c:pt idx="495">
                  <c:v>1.1000000000000001</c:v>
                </c:pt>
                <c:pt idx="496">
                  <c:v>0</c:v>
                </c:pt>
                <c:pt idx="497">
                  <c:v>5</c:v>
                </c:pt>
                <c:pt idx="498">
                  <c:v>1</c:v>
                </c:pt>
                <c:pt idx="499">
                  <c:v>0</c:v>
                </c:pt>
                <c:pt idx="500">
                  <c:v>0</c:v>
                </c:pt>
              </c:numCache>
            </c:numRef>
          </c:yVal>
          <c:smooth val="0"/>
          <c:extLst>
            <c:ext xmlns:c16="http://schemas.microsoft.com/office/drawing/2014/chart" uri="{C3380CC4-5D6E-409C-BE32-E72D297353CC}">
              <c16:uniqueId val="{00000001-5D05-4A6A-8ECB-958584DB5C99}"/>
            </c:ext>
          </c:extLst>
        </c:ser>
        <c:dLbls>
          <c:showLegendKey val="0"/>
          <c:showVal val="0"/>
          <c:showCatName val="0"/>
          <c:showSerName val="0"/>
          <c:showPercent val="0"/>
          <c:showBubbleSize val="0"/>
        </c:dLbls>
        <c:axId val="1503319407"/>
        <c:axId val="1503324815"/>
      </c:scatterChart>
      <c:valAx>
        <c:axId val="1503319407"/>
        <c:scaling>
          <c:orientation val="minMax"/>
          <c:max val="500000"/>
          <c:min val="0"/>
        </c:scaling>
        <c:delete val="0"/>
        <c:axPos val="b"/>
        <c:majorGridlines>
          <c:spPr>
            <a:ln w="9525" cap="flat" cmpd="sng" algn="ctr">
              <a:solidFill>
                <a:schemeClr val="tx2">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IN"/>
                  <a:t>Market Cap (in Millions)</a:t>
                </a:r>
              </a:p>
            </c:rich>
          </c:tx>
          <c:layout>
            <c:manualLayout>
              <c:xMode val="edge"/>
              <c:yMode val="edge"/>
              <c:x val="0.38577004062063369"/>
              <c:y val="0.9413505346682105"/>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503324815"/>
        <c:crosses val="autoZero"/>
        <c:crossBetween val="midCat"/>
        <c:majorUnit val="100000"/>
        <c:minorUnit val="10000"/>
        <c:dispUnits>
          <c:builtInUnit val="millions"/>
        </c:dispUnits>
      </c:valAx>
      <c:valAx>
        <c:axId val="1503324815"/>
        <c:scaling>
          <c:orientation val="minMax"/>
          <c:max val="400"/>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IN"/>
                  <a:t>Dividend Per Share (in Hundreds)</a:t>
                </a:r>
              </a:p>
            </c:rich>
          </c:tx>
          <c:layout>
            <c:manualLayout>
              <c:xMode val="edge"/>
              <c:yMode val="edge"/>
              <c:x val="7.7978655591664017E-3"/>
              <c:y val="0.17152609338393182"/>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503319407"/>
        <c:crosses val="autoZero"/>
        <c:crossBetween val="midCat"/>
        <c:majorUnit val="25"/>
        <c:dispUnits>
          <c:builtInUnit val="hundreds"/>
        </c:dispUnits>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2">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9525" cap="rnd">
        <a:solidFill>
          <a:schemeClr val="phClr"/>
        </a:solidFill>
        <a:round/>
      </a:ln>
    </cs:spPr>
  </cs:dataPointLine>
  <cs:dataPointMarker>
    <cs:lnRef idx="0">
      <cs:styleClr val="auto"/>
    </cs:lnRef>
    <cs:fillRef idx="3">
      <cs:styleClr val="auto"/>
    </cs:fillRef>
    <cs:effectRef idx="2"/>
    <cs:fontRef idx="minor">
      <a:schemeClr val="tx2"/>
    </cs:fontRef>
    <cs:spPr>
      <a:ln w="9525">
        <a:solidFill>
          <a:schemeClr val="phClr"/>
        </a:solidFill>
        <a:round/>
      </a:ln>
    </cs:spPr>
  </cs:dataPointMarker>
  <cs:dataPointMarkerLayout symbol="circle" size="5"/>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9525" cap="rnd">
        <a:solidFill>
          <a:schemeClr val="phClr"/>
        </a:solidFill>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spPr>
      <a:ln>
        <a:solidFill>
          <a:schemeClr val="tx2">
            <a:lumMod val="40000"/>
            <a:lumOff val="60000"/>
          </a:schemeClr>
        </a:solidFill>
      </a:ln>
    </cs:spPr>
    <cs:defRPr sz="1197" kern="1200"/>
  </cs:valueAxis>
  <cs:wall>
    <cs:lnRef idx="0"/>
    <cs:fillRef idx="0"/>
    <cs:effectRef idx="0"/>
    <cs:fontRef idx="minor">
      <a:schemeClr val="tx2"/>
    </cs:fontRef>
  </cs:wall>
</cs:chartStyle>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1" name="Google Shape;14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0" name="Google Shape;18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280818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7" name="Google Shape;16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312273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52990312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11710430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pPr/>
              <a:t>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167519682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53074F12-AA26-4AC8-9962-C36BB8F32554}" type="datetimeFigureOut">
              <a:rPr lang="en-US" smtClean="0"/>
              <a:pPr/>
              <a:t>1/28/2023</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402492222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3074F12-AA26-4AC8-9962-C36BB8F32554}" type="datetimeFigureOut">
              <a:rPr lang="en-US" smtClean="0"/>
              <a:pPr/>
              <a:t>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5129318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pPr/>
              <a:t>1/28/2023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70647844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3074F12-AA26-4AC8-9962-C36BB8F32554}" type="datetimeFigureOut">
              <a:rPr lang="en-US" smtClean="0"/>
              <a:pPr/>
              <a:t>1/28/2023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15105833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905122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1/28/2023</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953138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1/28/2023</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392265457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53074F12-AA26-4AC8-9962-C36BB8F32554}" type="datetimeFigureOut">
              <a:rPr lang="en-US" smtClean="0"/>
              <a:pPr/>
              <a:t>1/28/2023</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pPr marL="0" lvl="0" indent="0" algn="r" rtl="0">
              <a:spcBef>
                <a:spcPts val="0"/>
              </a:spcBef>
              <a:spcAft>
                <a:spcPts val="0"/>
              </a:spcAft>
              <a:buNone/>
            </a:pPr>
            <a:fld id="{00000000-1234-1234-1234-123412341234}" type="slidenum">
              <a:rPr lang="en-IN" smtClean="0"/>
              <a:t>‹#›</a:t>
            </a:fld>
            <a:endParaRPr lang="en-IN"/>
          </a:p>
        </p:txBody>
      </p:sp>
    </p:spTree>
    <p:extLst>
      <p:ext uri="{BB962C8B-B14F-4D97-AF65-F5344CB8AC3E}">
        <p14:creationId xmlns:p14="http://schemas.microsoft.com/office/powerpoint/2010/main" val="2208603944"/>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ransition>
    <p:fade thruBlk="1"/>
  </p:transition>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jessescrossroadscafe.blogspot.com/2019/11/stocks-and-precious-metals-charts_14.html" TargetMode="External"/><Relationship Id="rId4" Type="http://schemas.microsoft.com/office/2007/relationships/hdphoto" Target="../media/hdphoto3.wdp"/></Relationships>
</file>

<file path=ppt/slides/_rels/slide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pixabay.com/en/calligraphy-pen-thanks-thank-you-2658504/" TargetMode="External"/><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hyperlink" Target="https://docs.google.com/spreadsheets/d/1X-4ddk1ynoMqbpzT0hmn1qc08gk69YsfzS1c8DU1AWE/edit#gid=1952680217" TargetMode="External"/><Relationship Id="rId5" Type="http://schemas.openxmlformats.org/officeDocument/2006/relationships/hyperlink" Target="https://docs.google.com/spreadsheets/d/1RT0TedaaMEyEWREsoZAbDVKg8xOYmlpf1nqZdob9Hwg/edit#gid=1990530554" TargetMode="External"/><Relationship Id="rId4" Type="http://schemas.openxmlformats.org/officeDocument/2006/relationships/hyperlink" Target="https://docs.google.com/spreadsheets/d/1Vshnw2giPF-mdCeBpjinR6JQJ4dvSS_m2w0MoFotnI0/edit#gid=2073305482" TargetMode="Externa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3" name="Picture 2">
            <a:extLst>
              <a:ext uri="{FF2B5EF4-FFF2-40B4-BE49-F238E27FC236}">
                <a16:creationId xmlns:a16="http://schemas.microsoft.com/office/drawing/2014/main" id="{E6251015-F2DC-3789-D896-C93A07775266}"/>
              </a:ext>
            </a:extLst>
          </p:cNvPr>
          <p:cNvPicPr>
            <a:picLocks noChangeAspect="1"/>
          </p:cNvPicPr>
          <p:nvPr/>
        </p:nvPicPr>
        <p:blipFill>
          <a:blip r:embed="rId3">
            <a:grayscl/>
            <a:extLst>
              <a:ext uri="{BEBA8EAE-BF5A-486C-A8C5-ECC9F3942E4B}">
                <a14:imgProps xmlns:a14="http://schemas.microsoft.com/office/drawing/2010/main">
                  <a14:imgLayer r:embed="rId4">
                    <a14:imgEffect>
                      <a14:artisticFilmGrain/>
                    </a14:imgEffect>
                    <a14:imgEffect>
                      <a14:brightnessContrast bright="-20000" contrast="40000"/>
                    </a14:imgEffect>
                  </a14:imgLayer>
                </a14:imgProps>
              </a:ext>
              <a:ext uri="{837473B0-CC2E-450A-ABE3-18F120FF3D39}">
                <a1611:picAttrSrcUrl xmlns:a1611="http://schemas.microsoft.com/office/drawing/2016/11/main" r:id="rId5"/>
              </a:ext>
            </a:extLst>
          </a:blip>
          <a:stretch>
            <a:fillRect/>
          </a:stretch>
        </p:blipFill>
        <p:spPr>
          <a:xfrm>
            <a:off x="968828" y="1330472"/>
            <a:ext cx="10254344" cy="2854446"/>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grpSp>
        <p:nvGrpSpPr>
          <p:cNvPr id="9" name="Group 8">
            <a:extLst>
              <a:ext uri="{FF2B5EF4-FFF2-40B4-BE49-F238E27FC236}">
                <a16:creationId xmlns:a16="http://schemas.microsoft.com/office/drawing/2014/main" id="{3BE1F250-157D-9FAF-E453-3D78870792E4}"/>
              </a:ext>
            </a:extLst>
          </p:cNvPr>
          <p:cNvGrpSpPr/>
          <p:nvPr/>
        </p:nvGrpSpPr>
        <p:grpSpPr>
          <a:xfrm>
            <a:off x="9575711" y="4080529"/>
            <a:ext cx="1308396" cy="1143336"/>
            <a:chOff x="8391964" y="3321140"/>
            <a:chExt cx="1308396" cy="1079473"/>
          </a:xfrm>
        </p:grpSpPr>
        <p:sp>
          <p:nvSpPr>
            <p:cNvPr id="8" name="Rectangle 7">
              <a:extLst>
                <a:ext uri="{FF2B5EF4-FFF2-40B4-BE49-F238E27FC236}">
                  <a16:creationId xmlns:a16="http://schemas.microsoft.com/office/drawing/2014/main" id="{7437B8D0-44F0-DA64-FB54-D05F398A3436}"/>
                </a:ext>
              </a:extLst>
            </p:cNvPr>
            <p:cNvSpPr/>
            <p:nvPr/>
          </p:nvSpPr>
          <p:spPr>
            <a:xfrm>
              <a:off x="8391968" y="3321141"/>
              <a:ext cx="1308392" cy="1079472"/>
            </a:xfrm>
            <a:prstGeom prst="ellipse">
              <a:avLst/>
            </a:prstGeom>
            <a:solidFill>
              <a:schemeClr val="bg1"/>
            </a:solidFill>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IN"/>
            </a:p>
          </p:txBody>
        </p:sp>
        <p:grpSp>
          <p:nvGrpSpPr>
            <p:cNvPr id="7" name="Group 6">
              <a:extLst>
                <a:ext uri="{FF2B5EF4-FFF2-40B4-BE49-F238E27FC236}">
                  <a16:creationId xmlns:a16="http://schemas.microsoft.com/office/drawing/2014/main" id="{AED218D6-0578-D760-DC8E-CE222B20A1ED}"/>
                </a:ext>
              </a:extLst>
            </p:cNvPr>
            <p:cNvGrpSpPr/>
            <p:nvPr/>
          </p:nvGrpSpPr>
          <p:grpSpPr>
            <a:xfrm>
              <a:off x="8391964" y="3321140"/>
              <a:ext cx="1308392" cy="1079472"/>
              <a:chOff x="8234190" y="3058510"/>
              <a:chExt cx="1502228" cy="1268752"/>
            </a:xfrm>
          </p:grpSpPr>
          <p:sp>
            <p:nvSpPr>
              <p:cNvPr id="5" name="Oval 4">
                <a:extLst>
                  <a:ext uri="{FF2B5EF4-FFF2-40B4-BE49-F238E27FC236}">
                    <a16:creationId xmlns:a16="http://schemas.microsoft.com/office/drawing/2014/main" id="{E78AB79A-1ABB-BB9B-B825-8FCB63CD3C6D}"/>
                  </a:ext>
                </a:extLst>
              </p:cNvPr>
              <p:cNvSpPr/>
              <p:nvPr/>
            </p:nvSpPr>
            <p:spPr>
              <a:xfrm>
                <a:off x="8488427" y="3290187"/>
                <a:ext cx="999873" cy="805396"/>
              </a:xfrm>
              <a:prstGeom prst="ellipse">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IN"/>
              </a:p>
            </p:txBody>
          </p:sp>
          <p:sp>
            <p:nvSpPr>
              <p:cNvPr id="6" name="Circle: Hollow 5">
                <a:extLst>
                  <a:ext uri="{FF2B5EF4-FFF2-40B4-BE49-F238E27FC236}">
                    <a16:creationId xmlns:a16="http://schemas.microsoft.com/office/drawing/2014/main" id="{1CAF78E4-34A7-E3E2-AD66-F1F8C22284FA}"/>
                  </a:ext>
                </a:extLst>
              </p:cNvPr>
              <p:cNvSpPr/>
              <p:nvPr/>
            </p:nvSpPr>
            <p:spPr>
              <a:xfrm>
                <a:off x="8234190" y="3058510"/>
                <a:ext cx="1502228" cy="1268752"/>
              </a:xfrm>
              <a:prstGeom prst="donut">
                <a:avLst>
                  <a:gd name="adj" fmla="val 14670"/>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IN">
                  <a:solidFill>
                    <a:schemeClr val="tx1"/>
                  </a:solidFill>
                </a:endParaRPr>
              </a:p>
            </p:txBody>
          </p:sp>
        </p:grpSp>
      </p:grpSp>
      <p:sp>
        <p:nvSpPr>
          <p:cNvPr id="143" name="Google Shape;143;p1"/>
          <p:cNvSpPr txBox="1">
            <a:spLocks noGrp="1"/>
          </p:cNvSpPr>
          <p:nvPr>
            <p:ph type="ctrTitle"/>
          </p:nvPr>
        </p:nvSpPr>
        <p:spPr>
          <a:xfrm>
            <a:off x="740229" y="3955112"/>
            <a:ext cx="8496413" cy="1268752"/>
          </a:xfrm>
          <a:prstGeom prst="rect">
            <a:avLst/>
          </a:prstGeom>
          <a:solidFill>
            <a:srgbClr val="F2F2F2">
              <a:alpha val="25098"/>
            </a:srgbClr>
          </a:solidFill>
          <a:ln>
            <a:noFill/>
          </a:ln>
        </p:spPr>
        <p:txBody>
          <a:bodyPr spcFirstLastPara="1" wrap="square" lIns="91425" tIns="45700" rIns="91425" bIns="45700" anchor="b" anchorCtr="0">
            <a:noAutofit/>
          </a:bodyPr>
          <a:lstStyle/>
          <a:p>
            <a:pPr marL="0" lvl="0" indent="0" algn="r" rtl="0">
              <a:spcBef>
                <a:spcPts val="0"/>
              </a:spcBef>
              <a:spcAft>
                <a:spcPts val="0"/>
              </a:spcAft>
              <a:buClr>
                <a:schemeClr val="accent1"/>
              </a:buClr>
              <a:buSzPts val="5400"/>
              <a:buFont typeface="Times New Roman"/>
              <a:buNone/>
            </a:pPr>
            <a:r>
              <a:rPr lang="en-IN" sz="7200" b="1" cap="none" dirty="0">
                <a:ln w="9525">
                  <a:solidFill>
                    <a:schemeClr val="bg1"/>
                  </a:solidFill>
                  <a:prstDash val="solid"/>
                </a:ln>
                <a:solidFill>
                  <a:schemeClr val="accent1">
                    <a:lumMod val="75000"/>
                  </a:schemeClr>
                </a:solidFill>
                <a:effectLst>
                  <a:outerShdw blurRad="12700" dist="38100" dir="2700000" algn="tl" rotWithShape="0">
                    <a:schemeClr val="accent5">
                      <a:lumMod val="60000"/>
                      <a:lumOff val="40000"/>
                    </a:schemeClr>
                  </a:outerShdw>
                </a:effectLst>
                <a:latin typeface="Times New Roman"/>
                <a:ea typeface="Times New Roman"/>
                <a:cs typeface="Times New Roman"/>
                <a:sym typeface="Times New Roman"/>
              </a:rPr>
              <a:t>Investment Advisor</a:t>
            </a:r>
            <a:endParaRPr sz="7200" b="1" cap="none" dirty="0">
              <a:ln w="9525">
                <a:solidFill>
                  <a:schemeClr val="bg1"/>
                </a:solidFill>
                <a:prstDash val="solid"/>
              </a:ln>
              <a:solidFill>
                <a:schemeClr val="accent1">
                  <a:lumMod val="75000"/>
                </a:schemeClr>
              </a:solidFill>
              <a:effectLst>
                <a:outerShdw blurRad="12700" dist="38100" dir="2700000" algn="tl" rotWithShape="0">
                  <a:schemeClr val="accent5">
                    <a:lumMod val="60000"/>
                    <a:lumOff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lose-up of a pen writing on a chart">
            <a:extLst>
              <a:ext uri="{FF2B5EF4-FFF2-40B4-BE49-F238E27FC236}">
                <a16:creationId xmlns:a16="http://schemas.microsoft.com/office/drawing/2014/main" id="{27D275B3-BEAD-A4E8-E4E7-C22E599E306D}"/>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9506DF2-2C88-00F1-47C3-00496E6CEBE8}"/>
              </a:ext>
            </a:extLst>
          </p:cNvPr>
          <p:cNvSpPr>
            <a:spLocks noGrp="1"/>
          </p:cNvSpPr>
          <p:nvPr>
            <p:ph type="title"/>
          </p:nvPr>
        </p:nvSpPr>
        <p:spPr>
          <a:xfrm>
            <a:off x="473528" y="2447925"/>
            <a:ext cx="11244943" cy="1323975"/>
          </a:xfrm>
        </p:spPr>
        <p:txBody>
          <a:bodyPr>
            <a:normAutofit/>
          </a:bodyPr>
          <a:lstStyle/>
          <a:p>
            <a:pPr algn="ctr"/>
            <a:r>
              <a:rPr lang="en-IN" sz="4800" b="1" cap="none" dirty="0">
                <a:ln w="0"/>
                <a:solidFill>
                  <a:schemeClr val="accent1"/>
                </a:solidFill>
                <a:effectLst>
                  <a:outerShdw blurRad="38100" dist="25400" dir="5400000" algn="ctr" rotWithShape="0">
                    <a:srgbClr val="6E747A">
                      <a:alpha val="43000"/>
                    </a:srgbClr>
                  </a:outerShdw>
                </a:effectLst>
                <a:latin typeface="Arial" panose="020B0604020202020204" pitchFamily="34" charset="0"/>
                <a:ea typeface="Times New Roman"/>
                <a:cs typeface="Arial" panose="020B0604020202020204" pitchFamily="34" charset="0"/>
                <a:sym typeface="Times New Roman"/>
              </a:rPr>
              <a:t>Project Findings</a:t>
            </a:r>
            <a:endParaRPr lang="en-IN" b="1" cap="none" dirty="0">
              <a:ln w="0"/>
              <a:solidFill>
                <a:schemeClr val="accent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647067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FAF9DEA-97F9-8AA2-7E97-97D8EB01DD4F}"/>
              </a:ext>
            </a:extLst>
          </p:cNvPr>
          <p:cNvSpPr>
            <a:spLocks noGrp="1"/>
          </p:cNvSpPr>
          <p:nvPr>
            <p:ph type="body" idx="1"/>
          </p:nvPr>
        </p:nvSpPr>
        <p:spPr>
          <a:xfrm>
            <a:off x="8240486" y="304800"/>
            <a:ext cx="3842657" cy="4278085"/>
          </a:xfrm>
        </p:spPr>
        <p:txBody>
          <a:bodyPr>
            <a:normAutofit/>
          </a:bodyPr>
          <a:lstStyle/>
          <a:p>
            <a:pPr marL="285750" indent="-285750">
              <a:buFont typeface="Arial" panose="020B0604020202020204" pitchFamily="34" charset="0"/>
              <a:buChar char="•"/>
            </a:pPr>
            <a:r>
              <a:rPr lang="en-IN" sz="1400" dirty="0"/>
              <a:t>In 3 Years time span, greatest volatility was seen in case of Technology industry and least volatility in Consumer Staples industry.</a:t>
            </a:r>
          </a:p>
          <a:p>
            <a:pPr marL="285750" indent="-285750">
              <a:buFont typeface="Arial" panose="020B0604020202020204" pitchFamily="34" charset="0"/>
              <a:buChar char="•"/>
            </a:pPr>
            <a:r>
              <a:rPr lang="en-IN" sz="1400" dirty="0"/>
              <a:t>In 5 Years of time span, greatest volatility was seen in Diversified sector and least volatility in Others and Insurance Sector.</a:t>
            </a:r>
          </a:p>
          <a:p>
            <a:pPr marL="285750" indent="-285750">
              <a:buFont typeface="Arial" panose="020B0604020202020204" pitchFamily="34" charset="0"/>
              <a:buChar char="•"/>
            </a:pPr>
            <a:r>
              <a:rPr lang="en-IN" sz="1400" dirty="0"/>
              <a:t>The industries like Insurance and Others see a change in stock prices only in 3 years of time span while in 5 years of time span, there is no change in highest and lowest values of the stocks.</a:t>
            </a:r>
          </a:p>
          <a:p>
            <a:pPr marL="285750" indent="-285750">
              <a:buFont typeface="Arial" panose="020B0604020202020204" pitchFamily="34" charset="0"/>
              <a:buChar char="•"/>
            </a:pPr>
            <a:r>
              <a:rPr lang="en-IN" sz="1400" dirty="0"/>
              <a:t>This implies that the stability of investment in stocks vary depending on the industry and the time span. </a:t>
            </a:r>
          </a:p>
          <a:p>
            <a:pPr marL="285750" indent="-285750">
              <a:buFont typeface="Arial" panose="020B0604020202020204" pitchFamily="34" charset="0"/>
              <a:buChar char="•"/>
            </a:pPr>
            <a:r>
              <a:rPr lang="en-IN" sz="1400" dirty="0"/>
              <a:t>Mostly,  the industries that are more stable in 3 Years time span are volatile in 5 Years time span.</a:t>
            </a:r>
          </a:p>
        </p:txBody>
      </p:sp>
      <p:graphicFrame>
        <p:nvGraphicFramePr>
          <p:cNvPr id="5" name="Chart 4">
            <a:extLst>
              <a:ext uri="{FF2B5EF4-FFF2-40B4-BE49-F238E27FC236}">
                <a16:creationId xmlns:a16="http://schemas.microsoft.com/office/drawing/2014/main" id="{D4C48637-B00B-4FE5-BF3F-6DC24381F916}"/>
              </a:ext>
            </a:extLst>
          </p:cNvPr>
          <p:cNvGraphicFramePr>
            <a:graphicFrameLocks/>
          </p:cNvGraphicFramePr>
          <p:nvPr>
            <p:extLst>
              <p:ext uri="{D42A27DB-BD31-4B8C-83A1-F6EECF244321}">
                <p14:modId xmlns:p14="http://schemas.microsoft.com/office/powerpoint/2010/main" val="2966758692"/>
              </p:ext>
            </p:extLst>
          </p:nvPr>
        </p:nvGraphicFramePr>
        <p:xfrm>
          <a:off x="250371" y="87087"/>
          <a:ext cx="7990115" cy="478971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000530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24BF0-7F9F-8F38-69BD-466284E934F4}"/>
              </a:ext>
            </a:extLst>
          </p:cNvPr>
          <p:cNvSpPr>
            <a:spLocks noGrp="1"/>
          </p:cNvSpPr>
          <p:nvPr>
            <p:ph type="title"/>
          </p:nvPr>
        </p:nvSpPr>
        <p:spPr>
          <a:xfrm>
            <a:off x="8549639" y="644434"/>
            <a:ext cx="3511731" cy="868680"/>
          </a:xfrm>
        </p:spPr>
        <p:txBody>
          <a:bodyPr>
            <a:noAutofit/>
          </a:bodyPr>
          <a:lstStyle/>
          <a:p>
            <a:pPr algn="ctr"/>
            <a:r>
              <a:rPr lang="en-IN" sz="2000" dirty="0"/>
              <a:t>Returns from Stocks across different time spans</a:t>
            </a:r>
          </a:p>
        </p:txBody>
      </p:sp>
      <p:sp>
        <p:nvSpPr>
          <p:cNvPr id="4" name="Text Placeholder 3">
            <a:extLst>
              <a:ext uri="{FF2B5EF4-FFF2-40B4-BE49-F238E27FC236}">
                <a16:creationId xmlns:a16="http://schemas.microsoft.com/office/drawing/2014/main" id="{9D0CE635-3DF1-4297-A446-0DDB90F891DB}"/>
              </a:ext>
            </a:extLst>
          </p:cNvPr>
          <p:cNvSpPr>
            <a:spLocks noGrp="1"/>
          </p:cNvSpPr>
          <p:nvPr>
            <p:ph type="body" sz="half" idx="2"/>
          </p:nvPr>
        </p:nvSpPr>
        <p:spPr>
          <a:xfrm>
            <a:off x="8338457" y="1948543"/>
            <a:ext cx="3722913" cy="3984172"/>
          </a:xfrm>
        </p:spPr>
        <p:txBody>
          <a:bodyPr/>
          <a:lstStyle/>
          <a:p>
            <a:pPr marL="285750" indent="-285750">
              <a:buClr>
                <a:schemeClr val="tx1"/>
              </a:buClr>
              <a:buFont typeface="Arial" panose="020B0604020202020204" pitchFamily="34" charset="0"/>
              <a:buChar char="•"/>
            </a:pPr>
            <a:r>
              <a:rPr lang="en-IN" dirty="0">
                <a:solidFill>
                  <a:schemeClr val="tx1"/>
                </a:solidFill>
              </a:rPr>
              <a:t>Overall it was seen that the sectors were offering higher returns in a period of 3 Years with Chemical sector giving the highest return of about 1524.19 and Finance sector giving a return of 20.53.</a:t>
            </a:r>
          </a:p>
          <a:p>
            <a:pPr marL="285750" indent="-285750">
              <a:buClr>
                <a:schemeClr val="tx1"/>
              </a:buClr>
              <a:buFont typeface="Arial" panose="020B0604020202020204" pitchFamily="34" charset="0"/>
              <a:buChar char="•"/>
            </a:pPr>
            <a:r>
              <a:rPr lang="en-IN" dirty="0">
                <a:solidFill>
                  <a:schemeClr val="tx1"/>
                </a:solidFill>
              </a:rPr>
              <a:t>Also, it was seen that in terms of returns received in 3 Years, no industry had any negative return.</a:t>
            </a:r>
          </a:p>
          <a:p>
            <a:pPr marL="285750" indent="-285750">
              <a:buClr>
                <a:schemeClr val="tx1"/>
              </a:buClr>
              <a:buFont typeface="Arial" panose="020B0604020202020204" pitchFamily="34" charset="0"/>
              <a:buChar char="•"/>
            </a:pPr>
            <a:r>
              <a:rPr lang="en-IN" dirty="0">
                <a:solidFill>
                  <a:schemeClr val="tx1"/>
                </a:solidFill>
              </a:rPr>
              <a:t>While in case of 1 Year returns,  Consumer Discretionary, Healthcare, Insurance and Technology have negative returns.</a:t>
            </a:r>
          </a:p>
          <a:p>
            <a:pPr marL="285750" indent="-285750">
              <a:buClr>
                <a:schemeClr val="tx1"/>
              </a:buClr>
              <a:buFont typeface="Arial" panose="020B0604020202020204" pitchFamily="34" charset="0"/>
              <a:buChar char="•"/>
            </a:pPr>
            <a:r>
              <a:rPr lang="en-IN" dirty="0">
                <a:solidFill>
                  <a:schemeClr val="tx1"/>
                </a:solidFill>
              </a:rPr>
              <a:t>Overall, Insurance sector was seen to perform the worst in case of returns.</a:t>
            </a:r>
          </a:p>
        </p:txBody>
      </p:sp>
      <p:graphicFrame>
        <p:nvGraphicFramePr>
          <p:cNvPr id="5" name="Chart 4">
            <a:extLst>
              <a:ext uri="{FF2B5EF4-FFF2-40B4-BE49-F238E27FC236}">
                <a16:creationId xmlns:a16="http://schemas.microsoft.com/office/drawing/2014/main" id="{37FC15FC-64A1-45A1-9AE9-41FD6476D7C9}"/>
              </a:ext>
            </a:extLst>
          </p:cNvPr>
          <p:cNvGraphicFramePr>
            <a:graphicFrameLocks/>
          </p:cNvGraphicFramePr>
          <p:nvPr>
            <p:extLst>
              <p:ext uri="{D42A27DB-BD31-4B8C-83A1-F6EECF244321}">
                <p14:modId xmlns:p14="http://schemas.microsoft.com/office/powerpoint/2010/main" val="2660323928"/>
              </p:ext>
            </p:extLst>
          </p:nvPr>
        </p:nvGraphicFramePr>
        <p:xfrm>
          <a:off x="130629" y="108857"/>
          <a:ext cx="7990114" cy="66294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888368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4" name="Rectangle 3">
            <a:extLst>
              <a:ext uri="{FF2B5EF4-FFF2-40B4-BE49-F238E27FC236}">
                <a16:creationId xmlns:a16="http://schemas.microsoft.com/office/drawing/2014/main" id="{2516A34C-C119-36D1-DBEF-2508B7817760}"/>
              </a:ext>
            </a:extLst>
          </p:cNvPr>
          <p:cNvSpPr/>
          <p:nvPr/>
        </p:nvSpPr>
        <p:spPr>
          <a:xfrm>
            <a:off x="0" y="0"/>
            <a:ext cx="5018314" cy="6858000"/>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en-IN"/>
          </a:p>
        </p:txBody>
      </p:sp>
      <p:graphicFrame>
        <p:nvGraphicFramePr>
          <p:cNvPr id="184" name="Google Shape;184;p7"/>
          <p:cNvGraphicFramePr/>
          <p:nvPr>
            <p:extLst>
              <p:ext uri="{D42A27DB-BD31-4B8C-83A1-F6EECF244321}">
                <p14:modId xmlns:p14="http://schemas.microsoft.com/office/powerpoint/2010/main" val="534357089"/>
              </p:ext>
            </p:extLst>
          </p:nvPr>
        </p:nvGraphicFramePr>
        <p:xfrm>
          <a:off x="5170715" y="123276"/>
          <a:ext cx="6683828" cy="3305724"/>
        </p:xfrm>
        <a:graphic>
          <a:graphicData uri="http://schemas.openxmlformats.org/drawingml/2006/table">
            <a:tbl>
              <a:tblPr>
                <a:tableStyleId>{22838BEF-8BB2-4498-84A7-C5851F593DF1}</a:tableStyleId>
              </a:tblPr>
              <a:tblGrid>
                <a:gridCol w="3233056">
                  <a:extLst>
                    <a:ext uri="{9D8B030D-6E8A-4147-A177-3AD203B41FA5}">
                      <a16:colId xmlns:a16="http://schemas.microsoft.com/office/drawing/2014/main" val="20000"/>
                    </a:ext>
                  </a:extLst>
                </a:gridCol>
                <a:gridCol w="1872343">
                  <a:extLst>
                    <a:ext uri="{9D8B030D-6E8A-4147-A177-3AD203B41FA5}">
                      <a16:colId xmlns:a16="http://schemas.microsoft.com/office/drawing/2014/main" val="20001"/>
                    </a:ext>
                  </a:extLst>
                </a:gridCol>
                <a:gridCol w="1578429">
                  <a:extLst>
                    <a:ext uri="{9D8B030D-6E8A-4147-A177-3AD203B41FA5}">
                      <a16:colId xmlns:a16="http://schemas.microsoft.com/office/drawing/2014/main" val="20002"/>
                    </a:ext>
                  </a:extLst>
                </a:gridCol>
              </a:tblGrid>
              <a:tr h="247659">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Industry Names</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ctr"/>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Negative Returns</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ctr"/>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Positive Returns</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ctr"/>
                </a:tc>
                <a:extLst>
                  <a:ext uri="{0D108BD9-81ED-4DB2-BD59-A6C34878D82A}">
                    <a16:rowId xmlns:a16="http://schemas.microsoft.com/office/drawing/2014/main" val="10001"/>
                  </a:ext>
                </a:extLst>
              </a:tr>
              <a:tr h="203871">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Drugs &amp; Pharma</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5</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31</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02"/>
                  </a:ext>
                </a:extLst>
              </a:tr>
              <a:tr h="203871">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Software</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24</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03"/>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Banking</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10</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15</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04"/>
                  </a:ext>
                </a:extLst>
              </a:tr>
              <a:tr h="203871">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Cement</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1</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13</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05"/>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Real Estate</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12</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06"/>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Organic Chemicals</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10</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07"/>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Misc. Fin.services</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5</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9</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08"/>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Auto Ancillaries</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1</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9</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09"/>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Electricity Generation</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7</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10"/>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Household &amp; Personal Products</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1</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7</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11"/>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Kitchenware &amp; Appliances</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6</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12"/>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Natural Gas Utilities</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1</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6</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13"/>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Housing Finance</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2</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5</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14"/>
                  </a:ext>
                </a:extLst>
              </a:tr>
              <a:tr h="203871">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Construction</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2</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5</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15"/>
                  </a:ext>
                </a:extLst>
              </a:tr>
              <a:tr h="203871">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ACs &amp; Refrigerators</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a:ln w="0"/>
                          <a:solidFill>
                            <a:schemeClr val="tx1"/>
                          </a:solidFill>
                          <a:effectLst>
                            <a:outerShdw blurRad="38100" dist="19050" dir="2700000" algn="tl" rotWithShape="0">
                              <a:schemeClr val="dk1">
                                <a:alpha val="40000"/>
                              </a:schemeClr>
                            </a:outerShdw>
                          </a:effectLst>
                        </a:rPr>
                        <a:t>2</a:t>
                      </a:r>
                      <a:endParaRPr sz="1200" b="0" i="0" u="none" strike="noStrike" cap="none" spc="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tc>
                  <a:txBody>
                    <a:bodyPr/>
                    <a:lstStyle/>
                    <a:p>
                      <a:pPr marL="0" marR="0" lvl="0" indent="0" algn="ctr" rtl="0">
                        <a:spcBef>
                          <a:spcPts val="0"/>
                        </a:spcBef>
                        <a:spcAft>
                          <a:spcPts val="0"/>
                        </a:spcAft>
                        <a:buNone/>
                      </a:pPr>
                      <a:r>
                        <a:rPr lang="en-IN" sz="1200" b="0" u="none" strike="noStrike" cap="none" spc="0" dirty="0">
                          <a:ln w="0"/>
                          <a:solidFill>
                            <a:schemeClr val="tx1"/>
                          </a:solidFill>
                          <a:effectLst>
                            <a:outerShdw blurRad="38100" dist="19050" dir="2700000" algn="tl" rotWithShape="0">
                              <a:schemeClr val="dk1">
                                <a:alpha val="40000"/>
                              </a:schemeClr>
                            </a:outerShdw>
                          </a:effectLst>
                        </a:rPr>
                        <a:t>4</a:t>
                      </a:r>
                      <a:endParaRPr sz="1200" b="0" i="0" u="none" strike="noStrike" cap="none" spc="0" dirty="0">
                        <a:ln w="0"/>
                        <a:solidFill>
                          <a:schemeClr val="tx1"/>
                        </a:solidFill>
                        <a:effectLst>
                          <a:outerShdw blurRad="38100" dist="19050" dir="2700000" algn="tl" rotWithShape="0">
                            <a:schemeClr val="dk1">
                              <a:alpha val="40000"/>
                            </a:schemeClr>
                          </a:outerShdw>
                        </a:effectLst>
                        <a:latin typeface="Calibri"/>
                        <a:ea typeface="Calibri"/>
                        <a:cs typeface="Calibri"/>
                        <a:sym typeface="Calibri"/>
                      </a:endParaRPr>
                    </a:p>
                  </a:txBody>
                  <a:tcPr marL="6350" marR="6350" marT="6350" marB="0" anchor="b"/>
                </a:tc>
                <a:extLst>
                  <a:ext uri="{0D108BD9-81ED-4DB2-BD59-A6C34878D82A}">
                    <a16:rowId xmlns:a16="http://schemas.microsoft.com/office/drawing/2014/main" val="10016"/>
                  </a:ext>
                </a:extLst>
              </a:tr>
            </a:tbl>
          </a:graphicData>
        </a:graphic>
      </p:graphicFrame>
      <p:sp>
        <p:nvSpPr>
          <p:cNvPr id="3" name="TextBox 2">
            <a:extLst>
              <a:ext uri="{FF2B5EF4-FFF2-40B4-BE49-F238E27FC236}">
                <a16:creationId xmlns:a16="http://schemas.microsoft.com/office/drawing/2014/main" id="{99C5E954-3A00-B10A-FB4B-DF2C6845FACC}"/>
              </a:ext>
            </a:extLst>
          </p:cNvPr>
          <p:cNvSpPr txBox="1"/>
          <p:nvPr/>
        </p:nvSpPr>
        <p:spPr>
          <a:xfrm>
            <a:off x="337457" y="631373"/>
            <a:ext cx="4310743" cy="707886"/>
          </a:xfrm>
          <a:prstGeom prst="rect">
            <a:avLst/>
          </a:prstGeom>
          <a:solidFill>
            <a:srgbClr val="F2F2F2">
              <a:alpha val="50196"/>
            </a:srgbClr>
          </a:solidFill>
        </p:spPr>
        <p:txBody>
          <a:bodyPr wrap="square" rtlCol="0">
            <a:spAutoFit/>
          </a:bodyPr>
          <a:lstStyle/>
          <a:p>
            <a:pPr algn="ctr"/>
            <a:r>
              <a:rPr lang="en-US" sz="2000" dirty="0">
                <a:ln w="0"/>
                <a:effectLst>
                  <a:outerShdw blurRad="38100" dist="19050" dir="2700000" algn="tl" rotWithShape="0">
                    <a:schemeClr val="dk1">
                      <a:alpha val="40000"/>
                    </a:schemeClr>
                  </a:outerShdw>
                </a:effectLst>
                <a:latin typeface="+mj-lt"/>
                <a:cs typeface="Arial" panose="020B0604020202020204" pitchFamily="34" charset="0"/>
              </a:rPr>
              <a:t>Negative Returns vs Positive Returns across all the Industries </a:t>
            </a:r>
            <a:endParaRPr lang="en-IN" sz="2000" dirty="0">
              <a:ln w="0"/>
              <a:effectLst>
                <a:outerShdw blurRad="38100" dist="19050" dir="2700000" algn="tl" rotWithShape="0">
                  <a:schemeClr val="dk1">
                    <a:alpha val="40000"/>
                  </a:schemeClr>
                </a:outerShdw>
              </a:effectLst>
              <a:latin typeface="+mj-lt"/>
              <a:cs typeface="Arial" panose="020B0604020202020204" pitchFamily="34" charset="0"/>
            </a:endParaRPr>
          </a:p>
        </p:txBody>
      </p:sp>
      <p:sp>
        <p:nvSpPr>
          <p:cNvPr id="2" name="TextBox 1">
            <a:extLst>
              <a:ext uri="{FF2B5EF4-FFF2-40B4-BE49-F238E27FC236}">
                <a16:creationId xmlns:a16="http://schemas.microsoft.com/office/drawing/2014/main" id="{2F7DA887-68A9-AF24-46F1-07D75CBC1BFF}"/>
              </a:ext>
            </a:extLst>
          </p:cNvPr>
          <p:cNvSpPr txBox="1"/>
          <p:nvPr/>
        </p:nvSpPr>
        <p:spPr>
          <a:xfrm>
            <a:off x="353785" y="2148751"/>
            <a:ext cx="4310743" cy="2954655"/>
          </a:xfrm>
          <a:prstGeom prst="rect">
            <a:avLst/>
          </a:prstGeom>
          <a:solidFill>
            <a:srgbClr val="F2F2F2">
              <a:alpha val="50196"/>
            </a:srgbClr>
          </a:solidFill>
        </p:spPr>
        <p:txBody>
          <a:bodyPr wrap="square" rtlCol="0">
            <a:spAutoFit/>
          </a:bodyPr>
          <a:lstStyle/>
          <a:p>
            <a:pPr marL="285750" indent="-285750">
              <a:buFont typeface="Arial" panose="020B0604020202020204" pitchFamily="34" charset="0"/>
              <a:buChar char="•"/>
            </a:pPr>
            <a:r>
              <a:rPr lang="en-IN" sz="1400" dirty="0">
                <a:ln w="0"/>
                <a:effectLst>
                  <a:outerShdw blurRad="38100" dist="19050" dir="2700000" algn="tl" rotWithShape="0">
                    <a:schemeClr val="dk1">
                      <a:alpha val="40000"/>
                    </a:schemeClr>
                  </a:outerShdw>
                </a:effectLst>
              </a:rPr>
              <a:t>Drugs and Pharma industry has the greatest number of giving positive returns but it also has stocks that offer negative returns.</a:t>
            </a:r>
          </a:p>
          <a:p>
            <a:pPr marL="285750" indent="-285750">
              <a:buFont typeface="Arial" panose="020B0604020202020204" pitchFamily="34" charset="0"/>
              <a:buChar char="•"/>
            </a:pPr>
            <a:endParaRPr lang="en-IN" sz="1400" dirty="0">
              <a:ln w="0"/>
              <a:effectLst>
                <a:outerShdw blurRad="38100" dist="19050" dir="2700000" algn="tl" rotWithShape="0">
                  <a:schemeClr val="dk1">
                    <a:alpha val="40000"/>
                  </a:schemeClr>
                </a:outerShdw>
              </a:effectLst>
            </a:endParaRPr>
          </a:p>
          <a:p>
            <a:pPr marL="285750" indent="-285750">
              <a:buFont typeface="Arial" panose="020B0604020202020204" pitchFamily="34" charset="0"/>
              <a:buChar char="•"/>
            </a:pPr>
            <a:r>
              <a:rPr lang="en-IN" sz="1400" dirty="0">
                <a:ln w="0"/>
                <a:effectLst>
                  <a:outerShdw blurRad="38100" dist="19050" dir="2700000" algn="tl" rotWithShape="0">
                    <a:schemeClr val="dk1">
                      <a:alpha val="40000"/>
                    </a:schemeClr>
                  </a:outerShdw>
                </a:effectLst>
              </a:rPr>
              <a:t>Software industry on the other hand has stocks that only have the positive returns.</a:t>
            </a:r>
          </a:p>
          <a:p>
            <a:pPr marL="285750" indent="-285750">
              <a:buFont typeface="Arial" panose="020B0604020202020204" pitchFamily="34" charset="0"/>
              <a:buChar char="•"/>
            </a:pPr>
            <a:endParaRPr lang="en-IN" sz="1400" dirty="0">
              <a:ln w="0"/>
              <a:effectLst>
                <a:outerShdw blurRad="38100" dist="19050" dir="2700000" algn="tl" rotWithShape="0">
                  <a:schemeClr val="dk1">
                    <a:alpha val="40000"/>
                  </a:schemeClr>
                </a:outerShdw>
              </a:effectLst>
            </a:endParaRPr>
          </a:p>
          <a:p>
            <a:pPr marL="285750" indent="-285750">
              <a:buFont typeface="Arial" panose="020B0604020202020204" pitchFamily="34" charset="0"/>
              <a:buChar char="•"/>
            </a:pPr>
            <a:r>
              <a:rPr lang="en-IN" sz="1400" dirty="0">
                <a:ln w="0"/>
                <a:effectLst>
                  <a:outerShdw blurRad="38100" dist="19050" dir="2700000" algn="tl" rotWithShape="0">
                    <a:schemeClr val="dk1">
                      <a:alpha val="40000"/>
                    </a:schemeClr>
                  </a:outerShdw>
                </a:effectLst>
              </a:rPr>
              <a:t>In Banking industry, there are the largest number of stocks that deliver negative returns.</a:t>
            </a:r>
          </a:p>
          <a:p>
            <a:pPr marL="285750" indent="-285750">
              <a:buFont typeface="Arial" panose="020B0604020202020204" pitchFamily="34" charset="0"/>
              <a:buChar char="•"/>
            </a:pPr>
            <a:endParaRPr lang="en-IN" sz="1400" dirty="0">
              <a:ln w="0"/>
              <a:effectLst>
                <a:outerShdw blurRad="38100" dist="19050" dir="2700000" algn="tl" rotWithShape="0">
                  <a:schemeClr val="dk1">
                    <a:alpha val="40000"/>
                  </a:schemeClr>
                </a:outerShdw>
              </a:effectLst>
            </a:endParaRPr>
          </a:p>
          <a:p>
            <a:pPr marL="285750" indent="-285750">
              <a:buFont typeface="Arial" panose="020B0604020202020204" pitchFamily="34" charset="0"/>
              <a:buChar char="•"/>
            </a:pPr>
            <a:r>
              <a:rPr lang="en-IN" sz="1400" dirty="0">
                <a:ln w="0"/>
                <a:effectLst>
                  <a:outerShdw blurRad="38100" dist="19050" dir="2700000" algn="tl" rotWithShape="0">
                    <a:schemeClr val="dk1">
                      <a:alpha val="40000"/>
                    </a:schemeClr>
                  </a:outerShdw>
                </a:effectLst>
              </a:rPr>
              <a:t>Thus, in this regard, Software industry can be considered as the best option.</a:t>
            </a:r>
          </a:p>
          <a:p>
            <a:endParaRPr lang="en-IN" dirty="0">
              <a:ln w="0"/>
              <a:effectLst>
                <a:outerShdw blurRad="38100" dist="19050" dir="2700000" algn="tl" rotWithShape="0">
                  <a:schemeClr val="dk1">
                    <a:alpha val="40000"/>
                  </a:schemeClr>
                </a:outerShdw>
              </a:effectLst>
            </a:endParaRPr>
          </a:p>
        </p:txBody>
      </p:sp>
      <p:graphicFrame>
        <p:nvGraphicFramePr>
          <p:cNvPr id="5" name="Google Shape;190;p8">
            <a:extLst>
              <a:ext uri="{FF2B5EF4-FFF2-40B4-BE49-F238E27FC236}">
                <a16:creationId xmlns:a16="http://schemas.microsoft.com/office/drawing/2014/main" id="{BC38A547-8B01-6647-15B1-0F110D3C839C}"/>
              </a:ext>
            </a:extLst>
          </p:cNvPr>
          <p:cNvGraphicFramePr/>
          <p:nvPr>
            <p:extLst>
              <p:ext uri="{D42A27DB-BD31-4B8C-83A1-F6EECF244321}">
                <p14:modId xmlns:p14="http://schemas.microsoft.com/office/powerpoint/2010/main" val="4050360029"/>
              </p:ext>
            </p:extLst>
          </p:nvPr>
        </p:nvGraphicFramePr>
        <p:xfrm>
          <a:off x="5094513" y="3515858"/>
          <a:ext cx="7097487" cy="317509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4" name="Rectangle 3">
            <a:extLst>
              <a:ext uri="{FF2B5EF4-FFF2-40B4-BE49-F238E27FC236}">
                <a16:creationId xmlns:a16="http://schemas.microsoft.com/office/drawing/2014/main" id="{2516A34C-C119-36D1-DBEF-2508B7817760}"/>
              </a:ext>
            </a:extLst>
          </p:cNvPr>
          <p:cNvSpPr/>
          <p:nvPr/>
        </p:nvSpPr>
        <p:spPr>
          <a:xfrm>
            <a:off x="-43543" y="0"/>
            <a:ext cx="5018314" cy="6858000"/>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en-IN"/>
          </a:p>
        </p:txBody>
      </p:sp>
      <p:sp>
        <p:nvSpPr>
          <p:cNvPr id="3" name="TextBox 2">
            <a:extLst>
              <a:ext uri="{FF2B5EF4-FFF2-40B4-BE49-F238E27FC236}">
                <a16:creationId xmlns:a16="http://schemas.microsoft.com/office/drawing/2014/main" id="{99C5E954-3A00-B10A-FB4B-DF2C6845FACC}"/>
              </a:ext>
            </a:extLst>
          </p:cNvPr>
          <p:cNvSpPr txBox="1"/>
          <p:nvPr/>
        </p:nvSpPr>
        <p:spPr>
          <a:xfrm>
            <a:off x="680356" y="778172"/>
            <a:ext cx="3570515" cy="707886"/>
          </a:xfrm>
          <a:prstGeom prst="rect">
            <a:avLst/>
          </a:prstGeom>
          <a:solidFill>
            <a:srgbClr val="F2F2F2">
              <a:alpha val="50196"/>
            </a:srgbClr>
          </a:solidFill>
        </p:spPr>
        <p:txBody>
          <a:bodyPr wrap="square" rtlCol="0">
            <a:spAutoFit/>
          </a:bodyPr>
          <a:lstStyle/>
          <a:p>
            <a:pPr algn="ctr"/>
            <a:r>
              <a:rPr lang="en-IN" sz="2000" b="1" dirty="0">
                <a:latin typeface="+mj-lt"/>
                <a:cs typeface="Arial" panose="020B0604020202020204" pitchFamily="34" charset="0"/>
              </a:rPr>
              <a:t>Share of Market Capitalisation Across Different Industries</a:t>
            </a:r>
          </a:p>
        </p:txBody>
      </p:sp>
      <p:graphicFrame>
        <p:nvGraphicFramePr>
          <p:cNvPr id="7" name="Chart 6">
            <a:extLst>
              <a:ext uri="{FF2B5EF4-FFF2-40B4-BE49-F238E27FC236}">
                <a16:creationId xmlns:a16="http://schemas.microsoft.com/office/drawing/2014/main" id="{AF3233FC-ADC1-4022-9D9A-77B6E83AA003}"/>
              </a:ext>
            </a:extLst>
          </p:cNvPr>
          <p:cNvGraphicFramePr>
            <a:graphicFrameLocks/>
          </p:cNvGraphicFramePr>
          <p:nvPr>
            <p:extLst>
              <p:ext uri="{D42A27DB-BD31-4B8C-83A1-F6EECF244321}">
                <p14:modId xmlns:p14="http://schemas.microsoft.com/office/powerpoint/2010/main" val="3888037601"/>
              </p:ext>
            </p:extLst>
          </p:nvPr>
        </p:nvGraphicFramePr>
        <p:xfrm>
          <a:off x="5072743" y="190500"/>
          <a:ext cx="6977743" cy="6477000"/>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53BE72CD-F9F6-0EC4-F002-5A39A8D44F7B}"/>
              </a:ext>
            </a:extLst>
          </p:cNvPr>
          <p:cNvSpPr txBox="1"/>
          <p:nvPr/>
        </p:nvSpPr>
        <p:spPr>
          <a:xfrm>
            <a:off x="370114" y="2197893"/>
            <a:ext cx="4191000" cy="2462213"/>
          </a:xfrm>
          <a:prstGeom prst="rect">
            <a:avLst/>
          </a:prstGeom>
          <a:solidFill>
            <a:srgbClr val="F2F2F2">
              <a:alpha val="50196"/>
            </a:srgbClr>
          </a:solidFill>
        </p:spPr>
        <p:txBody>
          <a:bodyPr wrap="square" rtlCol="0">
            <a:spAutoFit/>
          </a:bodyPr>
          <a:lstStyle/>
          <a:p>
            <a:pPr marL="285750" indent="-285750">
              <a:buFont typeface="Arial" panose="020B0604020202020204" pitchFamily="34" charset="0"/>
              <a:buChar char="•"/>
            </a:pPr>
            <a:r>
              <a:rPr lang="en-IN" sz="1400" dirty="0"/>
              <a:t>Largest share of market capital is held by the financial Industry followed by Energy industry.</a:t>
            </a:r>
          </a:p>
          <a:p>
            <a:pPr marL="285750" indent="-285750">
              <a:buFont typeface="Arial" panose="020B0604020202020204" pitchFamily="34" charset="0"/>
              <a:buChar char="•"/>
            </a:pPr>
            <a:endParaRPr lang="en-IN" sz="1400" dirty="0"/>
          </a:p>
          <a:p>
            <a:pPr marL="285750" indent="-285750">
              <a:buFont typeface="Arial" panose="020B0604020202020204" pitchFamily="34" charset="0"/>
              <a:buChar char="•"/>
            </a:pPr>
            <a:r>
              <a:rPr lang="en-IN" sz="1400" dirty="0"/>
              <a:t>Least amount of market share is held by industries like Textiles and Diversified.</a:t>
            </a:r>
          </a:p>
          <a:p>
            <a:pPr marL="285750" indent="-285750">
              <a:buFont typeface="Arial" panose="020B0604020202020204" pitchFamily="34" charset="0"/>
              <a:buChar char="•"/>
            </a:pPr>
            <a:endParaRPr lang="en-IN" sz="1400" dirty="0"/>
          </a:p>
          <a:p>
            <a:pPr marL="285750" indent="-285750">
              <a:buFont typeface="Arial" panose="020B0604020202020204" pitchFamily="34" charset="0"/>
              <a:buChar char="•"/>
            </a:pPr>
            <a:r>
              <a:rPr lang="en-IN" sz="1400" dirty="0"/>
              <a:t>This pie also reflects a significant differences in the market share across different industries.</a:t>
            </a:r>
          </a:p>
          <a:p>
            <a:pPr marL="285750" indent="-285750">
              <a:buFont typeface="Arial" panose="020B0604020202020204" pitchFamily="34" charset="0"/>
              <a:buChar char="•"/>
            </a:pPr>
            <a:endParaRPr lang="en-IN" sz="1400" dirty="0"/>
          </a:p>
        </p:txBody>
      </p:sp>
    </p:spTree>
    <p:extLst>
      <p:ext uri="{BB962C8B-B14F-4D97-AF65-F5344CB8AC3E}">
        <p14:creationId xmlns:p14="http://schemas.microsoft.com/office/powerpoint/2010/main" val="39373026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5"/>
          <p:cNvSpPr txBox="1"/>
          <p:nvPr/>
        </p:nvSpPr>
        <p:spPr>
          <a:xfrm>
            <a:off x="8432154" y="1951516"/>
            <a:ext cx="3623775" cy="3108503"/>
          </a:xfrm>
          <a:prstGeom prst="rect">
            <a:avLst/>
          </a:prstGeom>
          <a:noFill/>
          <a:ln>
            <a:noFill/>
          </a:ln>
        </p:spPr>
        <p:txBody>
          <a:bodyPr spcFirstLastPara="1" wrap="square" lIns="91425" tIns="45700" rIns="91425" bIns="45700" anchor="t" anchorCtr="0">
            <a:spAutoFit/>
          </a:bodyPr>
          <a:lstStyle/>
          <a:p>
            <a:pPr marL="285750" marR="0" lvl="0" indent="-285750" algn="just" rtl="0">
              <a:spcBef>
                <a:spcPts val="0"/>
              </a:spcBef>
              <a:spcAft>
                <a:spcPts val="0"/>
              </a:spcAft>
              <a:buFont typeface="Arial" panose="020B0604020202020204" pitchFamily="34" charset="0"/>
              <a:buChar char="•"/>
            </a:pPr>
            <a:r>
              <a:rPr lang="en-IN" sz="1400" dirty="0">
                <a:solidFill>
                  <a:schemeClr val="dk1"/>
                </a:solidFill>
                <a:ea typeface="Times New Roman"/>
                <a:cs typeface="Arial" panose="020B0604020202020204" pitchFamily="34" charset="0"/>
                <a:sym typeface="Times New Roman"/>
              </a:rPr>
              <a:t>Insurance, Energy, Communication, Automobile, Financial and Diversified sectors have better enterprise values among all the sectors.</a:t>
            </a:r>
          </a:p>
          <a:p>
            <a:pPr marL="285750" marR="0" lvl="0" indent="-285750" algn="just" rtl="0">
              <a:spcBef>
                <a:spcPts val="0"/>
              </a:spcBef>
              <a:spcAft>
                <a:spcPts val="0"/>
              </a:spcAft>
              <a:buFont typeface="Arial" panose="020B0604020202020204" pitchFamily="34" charset="0"/>
              <a:buChar char="•"/>
            </a:pPr>
            <a:endParaRPr lang="en-IN" sz="1400" dirty="0">
              <a:solidFill>
                <a:schemeClr val="dk1"/>
              </a:solidFill>
              <a:ea typeface="Times New Roman"/>
              <a:cs typeface="Arial" panose="020B0604020202020204" pitchFamily="34" charset="0"/>
              <a:sym typeface="Times New Roman"/>
            </a:endParaRPr>
          </a:p>
          <a:p>
            <a:pPr marL="285750" marR="0" lvl="0" indent="-285750" algn="just" rtl="0">
              <a:spcBef>
                <a:spcPts val="0"/>
              </a:spcBef>
              <a:spcAft>
                <a:spcPts val="0"/>
              </a:spcAft>
              <a:buFont typeface="Arial" panose="020B0604020202020204" pitchFamily="34" charset="0"/>
              <a:buChar char="•"/>
            </a:pPr>
            <a:r>
              <a:rPr lang="en-IN" sz="1400" dirty="0">
                <a:solidFill>
                  <a:schemeClr val="dk1"/>
                </a:solidFill>
                <a:ea typeface="Times New Roman"/>
                <a:cs typeface="Arial" panose="020B0604020202020204" pitchFamily="34" charset="0"/>
                <a:sym typeface="Times New Roman"/>
              </a:rPr>
              <a:t>Insurance sector holds the maximum enterprise value of approximately 74000(CR) followed by Energy sector that holds the 64000(CR).</a:t>
            </a:r>
          </a:p>
          <a:p>
            <a:pPr marR="0" lvl="0" algn="just" rtl="0">
              <a:spcBef>
                <a:spcPts val="0"/>
              </a:spcBef>
              <a:spcAft>
                <a:spcPts val="0"/>
              </a:spcAft>
            </a:pPr>
            <a:endParaRPr lang="en-IN" sz="1400" dirty="0">
              <a:solidFill>
                <a:schemeClr val="dk1"/>
              </a:solidFill>
              <a:ea typeface="Times New Roman"/>
              <a:cs typeface="Arial" panose="020B0604020202020204" pitchFamily="34" charset="0"/>
              <a:sym typeface="Times New Roman"/>
            </a:endParaRPr>
          </a:p>
          <a:p>
            <a:pPr marL="285750" marR="0" lvl="0" indent="-285750" algn="just" rtl="0">
              <a:spcBef>
                <a:spcPts val="0"/>
              </a:spcBef>
              <a:spcAft>
                <a:spcPts val="0"/>
              </a:spcAft>
              <a:buFont typeface="Arial" panose="020B0604020202020204" pitchFamily="34" charset="0"/>
              <a:buChar char="•"/>
            </a:pPr>
            <a:r>
              <a:rPr lang="en-IN" sz="1400" dirty="0">
                <a:solidFill>
                  <a:schemeClr val="dk1"/>
                </a:solidFill>
                <a:ea typeface="Times New Roman"/>
                <a:cs typeface="Arial" panose="020B0604020202020204" pitchFamily="34" charset="0"/>
                <a:sym typeface="Times New Roman"/>
              </a:rPr>
              <a:t>Service sector holds a minimum value of approximately 9600(CR) preceded by Construction sector holding approximately 10000(CR) value.</a:t>
            </a:r>
            <a:endParaRPr sz="1400" dirty="0">
              <a:cs typeface="Arial" panose="020B0604020202020204" pitchFamily="34" charset="0"/>
            </a:endParaRPr>
          </a:p>
        </p:txBody>
      </p:sp>
      <p:sp>
        <p:nvSpPr>
          <p:cNvPr id="2" name="TextBox 1">
            <a:extLst>
              <a:ext uri="{FF2B5EF4-FFF2-40B4-BE49-F238E27FC236}">
                <a16:creationId xmlns:a16="http://schemas.microsoft.com/office/drawing/2014/main" id="{73257345-8302-6A8F-8E33-1BA33CEF6FD5}"/>
              </a:ext>
            </a:extLst>
          </p:cNvPr>
          <p:cNvSpPr txBox="1"/>
          <p:nvPr/>
        </p:nvSpPr>
        <p:spPr>
          <a:xfrm>
            <a:off x="8296084" y="718458"/>
            <a:ext cx="3895916" cy="707886"/>
          </a:xfrm>
          <a:prstGeom prst="rect">
            <a:avLst/>
          </a:prstGeom>
          <a:noFill/>
        </p:spPr>
        <p:txBody>
          <a:bodyPr wrap="square" rtlCol="0">
            <a:spAutoFit/>
          </a:bodyPr>
          <a:lstStyle/>
          <a:p>
            <a:pPr algn="ctr"/>
            <a:r>
              <a:rPr lang="en-US" sz="2000" b="1" dirty="0">
                <a:latin typeface="+mj-lt"/>
                <a:cs typeface="Arial" panose="020B0604020202020204" pitchFamily="34" charset="0"/>
              </a:rPr>
              <a:t>Median Enterprise Value across Each Sector</a:t>
            </a:r>
            <a:endParaRPr lang="en-IN" sz="2000" b="1" dirty="0">
              <a:latin typeface="+mj-lt"/>
              <a:cs typeface="Arial" panose="020B0604020202020204" pitchFamily="34" charset="0"/>
            </a:endParaRPr>
          </a:p>
        </p:txBody>
      </p:sp>
      <p:graphicFrame>
        <p:nvGraphicFramePr>
          <p:cNvPr id="3" name="Chart 2">
            <a:extLst>
              <a:ext uri="{FF2B5EF4-FFF2-40B4-BE49-F238E27FC236}">
                <a16:creationId xmlns:a16="http://schemas.microsoft.com/office/drawing/2014/main" id="{79702FF7-6481-4584-AA5F-B30F5499F13A}"/>
              </a:ext>
            </a:extLst>
          </p:cNvPr>
          <p:cNvGraphicFramePr>
            <a:graphicFrameLocks/>
          </p:cNvGraphicFramePr>
          <p:nvPr>
            <p:extLst>
              <p:ext uri="{D42A27DB-BD31-4B8C-83A1-F6EECF244321}">
                <p14:modId xmlns:p14="http://schemas.microsoft.com/office/powerpoint/2010/main" val="3486171638"/>
              </p:ext>
            </p:extLst>
          </p:nvPr>
        </p:nvGraphicFramePr>
        <p:xfrm>
          <a:off x="153567" y="261257"/>
          <a:ext cx="7793003" cy="6313713"/>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D3F736-2926-0602-8280-458C999930EF}"/>
              </a:ext>
            </a:extLst>
          </p:cNvPr>
          <p:cNvSpPr>
            <a:spLocks noGrp="1"/>
          </p:cNvSpPr>
          <p:nvPr>
            <p:ph type="title"/>
          </p:nvPr>
        </p:nvSpPr>
        <p:spPr>
          <a:xfrm>
            <a:off x="8196944" y="180267"/>
            <a:ext cx="3918856" cy="657933"/>
          </a:xfrm>
        </p:spPr>
        <p:txBody>
          <a:bodyPr>
            <a:normAutofit/>
          </a:bodyPr>
          <a:lstStyle/>
          <a:p>
            <a:r>
              <a:rPr lang="en-IN" sz="2000" b="1" dirty="0"/>
              <a:t>Stock Prices Across Industries</a:t>
            </a:r>
          </a:p>
        </p:txBody>
      </p:sp>
      <p:sp>
        <p:nvSpPr>
          <p:cNvPr id="7" name="Text Placeholder 6">
            <a:extLst>
              <a:ext uri="{FF2B5EF4-FFF2-40B4-BE49-F238E27FC236}">
                <a16:creationId xmlns:a16="http://schemas.microsoft.com/office/drawing/2014/main" id="{A06CB9DF-0B2E-EE6B-64BA-5424EC98B80B}"/>
              </a:ext>
            </a:extLst>
          </p:cNvPr>
          <p:cNvSpPr>
            <a:spLocks noGrp="1"/>
          </p:cNvSpPr>
          <p:nvPr>
            <p:ph type="body" idx="1"/>
          </p:nvPr>
        </p:nvSpPr>
        <p:spPr>
          <a:xfrm>
            <a:off x="8196944" y="981455"/>
            <a:ext cx="3778099" cy="3895345"/>
          </a:xfrm>
        </p:spPr>
        <p:txBody>
          <a:bodyPr>
            <a:normAutofit/>
          </a:bodyPr>
          <a:lstStyle/>
          <a:p>
            <a:pPr marL="342900" indent="-342900">
              <a:buFont typeface="Arial" panose="020B0604020202020204" pitchFamily="34" charset="0"/>
              <a:buChar char="•"/>
            </a:pPr>
            <a:r>
              <a:rPr lang="en-IN" sz="1400" dirty="0"/>
              <a:t>The highest range of stock prices is observed in the automobile industry while it is lowest for the Others industry.</a:t>
            </a:r>
          </a:p>
          <a:p>
            <a:pPr marL="342900" indent="-342900">
              <a:buFont typeface="Arial" panose="020B0604020202020204" pitchFamily="34" charset="0"/>
              <a:buChar char="•"/>
            </a:pPr>
            <a:r>
              <a:rPr lang="en-IN" sz="1400" dirty="0"/>
              <a:t>Average price of stocks is highest in the Textiles industry while lowest in Communication industry.</a:t>
            </a:r>
          </a:p>
          <a:p>
            <a:pPr marL="342900" indent="-342900">
              <a:buFont typeface="Arial" panose="020B0604020202020204" pitchFamily="34" charset="0"/>
              <a:buChar char="•"/>
            </a:pPr>
            <a:r>
              <a:rPr lang="en-IN" sz="1400" dirty="0"/>
              <a:t>However, the gap between the price range and the average price is in the Diversified sector, which implies that the price stock remains in the same price range and the stocks are priced approximately around 7000.</a:t>
            </a:r>
          </a:p>
          <a:p>
            <a:pPr marL="342900" indent="-342900">
              <a:buFont typeface="Arial" panose="020B0604020202020204" pitchFamily="34" charset="0"/>
              <a:buChar char="•"/>
            </a:pPr>
            <a:r>
              <a:rPr lang="en-IN" sz="1400" dirty="0"/>
              <a:t>Meanwhile this gap between the price range and average price is minimum for Healthcare Industries.</a:t>
            </a:r>
          </a:p>
        </p:txBody>
      </p:sp>
      <p:graphicFrame>
        <p:nvGraphicFramePr>
          <p:cNvPr id="5" name="Chart 4">
            <a:extLst>
              <a:ext uri="{FF2B5EF4-FFF2-40B4-BE49-F238E27FC236}">
                <a16:creationId xmlns:a16="http://schemas.microsoft.com/office/drawing/2014/main" id="{4F01209B-E4E8-4C2E-91AA-EA304FEB3790}"/>
              </a:ext>
            </a:extLst>
          </p:cNvPr>
          <p:cNvGraphicFramePr>
            <a:graphicFrameLocks/>
          </p:cNvGraphicFramePr>
          <p:nvPr>
            <p:extLst>
              <p:ext uri="{D42A27DB-BD31-4B8C-83A1-F6EECF244321}">
                <p14:modId xmlns:p14="http://schemas.microsoft.com/office/powerpoint/2010/main" val="2280210539"/>
              </p:ext>
            </p:extLst>
          </p:nvPr>
        </p:nvGraphicFramePr>
        <p:xfrm>
          <a:off x="216957" y="180268"/>
          <a:ext cx="7784043" cy="469653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5507251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3" name="Rectangle 2">
            <a:extLst>
              <a:ext uri="{FF2B5EF4-FFF2-40B4-BE49-F238E27FC236}">
                <a16:creationId xmlns:a16="http://schemas.microsoft.com/office/drawing/2014/main" id="{4D816072-0872-39A9-4795-573913545216}"/>
              </a:ext>
            </a:extLst>
          </p:cNvPr>
          <p:cNvSpPr/>
          <p:nvPr/>
        </p:nvSpPr>
        <p:spPr>
          <a:xfrm>
            <a:off x="0" y="0"/>
            <a:ext cx="5018314" cy="6858000"/>
          </a:xfrm>
          <a:prstGeom prst="rect">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en-IN"/>
          </a:p>
        </p:txBody>
      </p:sp>
      <p:sp>
        <p:nvSpPr>
          <p:cNvPr id="175" name="Google Shape;175;p6"/>
          <p:cNvSpPr txBox="1"/>
          <p:nvPr/>
        </p:nvSpPr>
        <p:spPr>
          <a:xfrm>
            <a:off x="381001" y="2628800"/>
            <a:ext cx="4299856" cy="1600398"/>
          </a:xfrm>
          <a:prstGeom prst="rect">
            <a:avLst/>
          </a:prstGeom>
          <a:solidFill>
            <a:srgbClr val="F2F2F2">
              <a:alpha val="50196"/>
            </a:srgbClr>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dirty="0">
                <a:solidFill>
                  <a:schemeClr val="dk1"/>
                </a:solidFill>
                <a:ea typeface="Times New Roman"/>
                <a:cs typeface="Arial" panose="020B0604020202020204" pitchFamily="34" charset="0"/>
                <a:sym typeface="Times New Roman"/>
              </a:rPr>
              <a:t>Correlation between Dividend Per Share and Market Capital = 0.041</a:t>
            </a:r>
          </a:p>
          <a:p>
            <a:pPr marL="0" marR="0" lvl="0" indent="0" algn="l" rtl="0">
              <a:spcBef>
                <a:spcPts val="0"/>
              </a:spcBef>
              <a:spcAft>
                <a:spcPts val="0"/>
              </a:spcAft>
              <a:buNone/>
            </a:pPr>
            <a:endParaRPr lang="en-US" sz="1400" dirty="0">
              <a:solidFill>
                <a:schemeClr val="dk1"/>
              </a:solidFill>
              <a:ea typeface="Times New Roman"/>
              <a:cs typeface="Arial" panose="020B0604020202020204" pitchFamily="34" charset="0"/>
              <a:sym typeface="Times New Roman"/>
            </a:endParaRPr>
          </a:p>
          <a:p>
            <a:pPr marL="0" marR="0" lvl="0" indent="0" algn="l" rtl="0">
              <a:spcBef>
                <a:spcPts val="0"/>
              </a:spcBef>
              <a:spcAft>
                <a:spcPts val="0"/>
              </a:spcAft>
              <a:buNone/>
            </a:pPr>
            <a:r>
              <a:rPr lang="en-US" sz="1400" dirty="0">
                <a:solidFill>
                  <a:schemeClr val="dk1"/>
                </a:solidFill>
                <a:ea typeface="Times New Roman"/>
                <a:cs typeface="Arial" panose="020B0604020202020204" pitchFamily="34" charset="0"/>
                <a:sym typeface="Times New Roman"/>
              </a:rPr>
              <a:t>R</a:t>
            </a:r>
            <a:r>
              <a:rPr lang="en-US" sz="1400" baseline="30000" dirty="0">
                <a:solidFill>
                  <a:schemeClr val="dk1"/>
                </a:solidFill>
                <a:ea typeface="Times New Roman"/>
                <a:cs typeface="Arial" panose="020B0604020202020204" pitchFamily="34" charset="0"/>
                <a:sym typeface="Times New Roman"/>
              </a:rPr>
              <a:t>2</a:t>
            </a:r>
            <a:r>
              <a:rPr lang="en-US" sz="1400" dirty="0">
                <a:solidFill>
                  <a:schemeClr val="dk1"/>
                </a:solidFill>
                <a:ea typeface="Times New Roman"/>
                <a:cs typeface="Arial" panose="020B0604020202020204" pitchFamily="34" charset="0"/>
                <a:sym typeface="Times New Roman"/>
              </a:rPr>
              <a:t> = 0.0195</a:t>
            </a:r>
          </a:p>
          <a:p>
            <a:pPr marL="0" marR="0" lvl="0" indent="0" algn="l" rtl="0">
              <a:spcBef>
                <a:spcPts val="0"/>
              </a:spcBef>
              <a:spcAft>
                <a:spcPts val="0"/>
              </a:spcAft>
              <a:buNone/>
            </a:pPr>
            <a:endParaRPr lang="en-US" sz="1400" dirty="0">
              <a:solidFill>
                <a:schemeClr val="dk1"/>
              </a:solidFill>
              <a:ea typeface="Times New Roman"/>
              <a:cs typeface="Arial" panose="020B0604020202020204" pitchFamily="34" charset="0"/>
              <a:sym typeface="Times New Roman"/>
            </a:endParaRPr>
          </a:p>
          <a:p>
            <a:pPr marL="0" marR="0" lvl="0" indent="0" algn="l" rtl="0">
              <a:spcBef>
                <a:spcPts val="0"/>
              </a:spcBef>
              <a:spcAft>
                <a:spcPts val="0"/>
              </a:spcAft>
              <a:buNone/>
            </a:pPr>
            <a:r>
              <a:rPr lang="en-US" sz="1400" dirty="0">
                <a:solidFill>
                  <a:schemeClr val="dk1"/>
                </a:solidFill>
                <a:ea typeface="Times New Roman"/>
                <a:cs typeface="Arial" panose="020B0604020202020204" pitchFamily="34" charset="0"/>
                <a:sym typeface="Times New Roman"/>
              </a:rPr>
              <a:t>This signifies a weak relation between dividend per share and market capital. </a:t>
            </a:r>
            <a:endParaRPr sz="1400" dirty="0">
              <a:solidFill>
                <a:schemeClr val="dk1"/>
              </a:solidFill>
              <a:ea typeface="Times New Roman"/>
              <a:cs typeface="Arial" panose="020B0604020202020204" pitchFamily="34" charset="0"/>
              <a:sym typeface="Times New Roman"/>
            </a:endParaRPr>
          </a:p>
        </p:txBody>
      </p:sp>
      <p:graphicFrame>
        <p:nvGraphicFramePr>
          <p:cNvPr id="176" name="Google Shape;176;p6"/>
          <p:cNvGraphicFramePr/>
          <p:nvPr>
            <p:extLst>
              <p:ext uri="{D42A27DB-BD31-4B8C-83A1-F6EECF244321}">
                <p14:modId xmlns:p14="http://schemas.microsoft.com/office/powerpoint/2010/main" val="195768808"/>
              </p:ext>
            </p:extLst>
          </p:nvPr>
        </p:nvGraphicFramePr>
        <p:xfrm>
          <a:off x="5399315" y="669471"/>
          <a:ext cx="6531427" cy="5519057"/>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2F17E351-A777-446C-CCB7-CFF73F76A5AD}"/>
              </a:ext>
            </a:extLst>
          </p:cNvPr>
          <p:cNvSpPr txBox="1"/>
          <p:nvPr/>
        </p:nvSpPr>
        <p:spPr>
          <a:xfrm>
            <a:off x="789213" y="1306286"/>
            <a:ext cx="3439887" cy="707886"/>
          </a:xfrm>
          <a:prstGeom prst="rect">
            <a:avLst/>
          </a:prstGeom>
          <a:solidFill>
            <a:srgbClr val="F2F2F2">
              <a:alpha val="50196"/>
            </a:srgbClr>
          </a:solidFill>
        </p:spPr>
        <p:txBody>
          <a:bodyPr wrap="square" rtlCol="0">
            <a:spAutoFit/>
          </a:bodyPr>
          <a:lstStyle/>
          <a:p>
            <a:pPr algn="ctr"/>
            <a:r>
              <a:rPr lang="en-US" sz="2000" b="1" dirty="0">
                <a:latin typeface="+mj-lt"/>
                <a:cs typeface="Arial" panose="020B0604020202020204" pitchFamily="34" charset="0"/>
              </a:rPr>
              <a:t>Relationship Between Dividend Per Share and Market Capital</a:t>
            </a:r>
            <a:endParaRPr lang="en-IN" sz="2000" b="1" dirty="0">
              <a:latin typeface="+mj-lt"/>
              <a:cs typeface="Arial"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7DC52-630B-77EE-04E7-9D68FA23A4AA}"/>
              </a:ext>
            </a:extLst>
          </p:cNvPr>
          <p:cNvSpPr>
            <a:spLocks noGrp="1"/>
          </p:cNvSpPr>
          <p:nvPr>
            <p:ph type="title"/>
          </p:nvPr>
        </p:nvSpPr>
        <p:spPr>
          <a:xfrm>
            <a:off x="8691154" y="2047821"/>
            <a:ext cx="3200400" cy="1737360"/>
          </a:xfrm>
        </p:spPr>
        <p:txBody>
          <a:bodyPr>
            <a:normAutofit/>
          </a:bodyPr>
          <a:lstStyle/>
          <a:p>
            <a:pPr algn="ctr"/>
            <a:r>
              <a:rPr lang="en-IN" sz="3600" dirty="0"/>
              <a:t>Other Findings From the Dataset </a:t>
            </a:r>
          </a:p>
        </p:txBody>
      </p:sp>
      <p:pic>
        <p:nvPicPr>
          <p:cNvPr id="6" name="Picture 5">
            <a:extLst>
              <a:ext uri="{FF2B5EF4-FFF2-40B4-BE49-F238E27FC236}">
                <a16:creationId xmlns:a16="http://schemas.microsoft.com/office/drawing/2014/main" id="{D258B3BB-F518-72F8-7088-5DFBF3CB90A5}"/>
              </a:ext>
            </a:extLst>
          </p:cNvPr>
          <p:cNvPicPr>
            <a:picLocks noChangeAspect="1"/>
          </p:cNvPicPr>
          <p:nvPr/>
        </p:nvPicPr>
        <p:blipFill rotWithShape="1">
          <a:blip r:embed="rId2"/>
          <a:srcRect t="579"/>
          <a:stretch/>
        </p:blipFill>
        <p:spPr>
          <a:xfrm>
            <a:off x="152332" y="272143"/>
            <a:ext cx="4082211" cy="6350718"/>
          </a:xfrm>
          <a:prstGeom prst="rect">
            <a:avLst/>
          </a:prstGeom>
        </p:spPr>
      </p:pic>
      <p:pic>
        <p:nvPicPr>
          <p:cNvPr id="8" name="Picture 7">
            <a:extLst>
              <a:ext uri="{FF2B5EF4-FFF2-40B4-BE49-F238E27FC236}">
                <a16:creationId xmlns:a16="http://schemas.microsoft.com/office/drawing/2014/main" id="{AD4AAF36-C251-CECF-23F2-1DE535758996}"/>
              </a:ext>
            </a:extLst>
          </p:cNvPr>
          <p:cNvPicPr>
            <a:picLocks noChangeAspect="1"/>
          </p:cNvPicPr>
          <p:nvPr/>
        </p:nvPicPr>
        <p:blipFill>
          <a:blip r:embed="rId3"/>
          <a:stretch>
            <a:fillRect/>
          </a:stretch>
        </p:blipFill>
        <p:spPr>
          <a:xfrm>
            <a:off x="4343401" y="1090094"/>
            <a:ext cx="3614058" cy="2230701"/>
          </a:xfrm>
          <a:prstGeom prst="rect">
            <a:avLst/>
          </a:prstGeom>
        </p:spPr>
      </p:pic>
      <p:pic>
        <p:nvPicPr>
          <p:cNvPr id="10" name="Picture 9">
            <a:extLst>
              <a:ext uri="{FF2B5EF4-FFF2-40B4-BE49-F238E27FC236}">
                <a16:creationId xmlns:a16="http://schemas.microsoft.com/office/drawing/2014/main" id="{430D5811-9A69-4661-1DC9-50C1743ABF33}"/>
              </a:ext>
            </a:extLst>
          </p:cNvPr>
          <p:cNvPicPr>
            <a:picLocks noChangeAspect="1"/>
          </p:cNvPicPr>
          <p:nvPr/>
        </p:nvPicPr>
        <p:blipFill>
          <a:blip r:embed="rId4"/>
          <a:stretch>
            <a:fillRect/>
          </a:stretch>
        </p:blipFill>
        <p:spPr>
          <a:xfrm>
            <a:off x="4343400" y="3951514"/>
            <a:ext cx="3614059" cy="2101437"/>
          </a:xfrm>
          <a:prstGeom prst="rect">
            <a:avLst/>
          </a:prstGeom>
        </p:spPr>
      </p:pic>
    </p:spTree>
    <p:extLst>
      <p:ext uri="{BB962C8B-B14F-4D97-AF65-F5344CB8AC3E}">
        <p14:creationId xmlns:p14="http://schemas.microsoft.com/office/powerpoint/2010/main" val="32971469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7BC49-2962-54EA-CFD2-7E0E68C7F9AB}"/>
              </a:ext>
            </a:extLst>
          </p:cNvPr>
          <p:cNvSpPr>
            <a:spLocks noGrp="1"/>
          </p:cNvSpPr>
          <p:nvPr>
            <p:ph type="title"/>
          </p:nvPr>
        </p:nvSpPr>
        <p:spPr>
          <a:xfrm>
            <a:off x="2901041" y="2436743"/>
            <a:ext cx="6564087" cy="1275286"/>
          </a:xfrm>
        </p:spPr>
        <p:txBody>
          <a:bodyPr>
            <a:normAutofit/>
          </a:bodyPr>
          <a:lstStyle/>
          <a:p>
            <a:pPr marL="0" marR="0" lvl="0" indent="0" algn="ctr" rtl="0">
              <a:spcBef>
                <a:spcPts val="0"/>
              </a:spcBef>
              <a:spcAft>
                <a:spcPts val="0"/>
              </a:spcAft>
            </a:pPr>
            <a:r>
              <a:rPr lang="en-IN" sz="4800" b="1" cap="none" dirty="0">
                <a:ln w="0"/>
                <a:solidFill>
                  <a:schemeClr val="accent1"/>
                </a:solidFill>
                <a:effectLst>
                  <a:outerShdw blurRad="38100" dist="25400" dir="5400000" algn="ctr" rotWithShape="0">
                    <a:srgbClr val="6E747A">
                      <a:alpha val="43000"/>
                    </a:srgbClr>
                  </a:outerShdw>
                </a:effectLst>
                <a:latin typeface="Arial" panose="020B0604020202020204" pitchFamily="34" charset="0"/>
                <a:ea typeface="Times New Roman"/>
                <a:cs typeface="Arial" panose="020B0604020202020204" pitchFamily="34" charset="0"/>
                <a:sym typeface="Times New Roman"/>
              </a:rPr>
              <a:t>Project</a:t>
            </a:r>
            <a:r>
              <a:rPr lang="en-IN" b="1" cap="none" dirty="0">
                <a:ln w="0"/>
                <a:solidFill>
                  <a:schemeClr val="accent1"/>
                </a:solidFill>
                <a:effectLst>
                  <a:outerShdw blurRad="38100" dist="25400" dir="5400000" algn="ctr" rotWithShape="0">
                    <a:srgbClr val="6E747A">
                      <a:alpha val="43000"/>
                    </a:srgbClr>
                  </a:outerShdw>
                </a:effectLst>
                <a:latin typeface="Arial" panose="020B0604020202020204" pitchFamily="34" charset="0"/>
                <a:ea typeface="Times New Roman"/>
                <a:cs typeface="Arial" panose="020B0604020202020204" pitchFamily="34" charset="0"/>
                <a:sym typeface="Times New Roman"/>
              </a:rPr>
              <a:t> I</a:t>
            </a:r>
            <a:r>
              <a:rPr lang="en-IN" sz="4800" b="1" cap="none" dirty="0">
                <a:ln w="0"/>
                <a:solidFill>
                  <a:schemeClr val="accent1"/>
                </a:solidFill>
                <a:effectLst>
                  <a:outerShdw blurRad="38100" dist="25400" dir="5400000" algn="ctr" rotWithShape="0">
                    <a:srgbClr val="6E747A">
                      <a:alpha val="43000"/>
                    </a:srgbClr>
                  </a:outerShdw>
                </a:effectLst>
                <a:latin typeface="Arial" panose="020B0604020202020204" pitchFamily="34" charset="0"/>
                <a:ea typeface="Times New Roman"/>
                <a:cs typeface="Arial" panose="020B0604020202020204" pitchFamily="34" charset="0"/>
                <a:sym typeface="Times New Roman"/>
              </a:rPr>
              <a:t>nsights</a:t>
            </a:r>
            <a:endParaRPr lang="en-IN" b="1" cap="none" dirty="0">
              <a:ln w="0"/>
              <a:solidFill>
                <a:schemeClr val="accent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pic>
        <p:nvPicPr>
          <p:cNvPr id="3" name="Picture 2" descr="Close-up of a pen writing on a chart">
            <a:extLst>
              <a:ext uri="{FF2B5EF4-FFF2-40B4-BE49-F238E27FC236}">
                <a16:creationId xmlns:a16="http://schemas.microsoft.com/office/drawing/2014/main" id="{306BD849-F9A0-94A0-4142-35A3A277618F}"/>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300215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lose-up of a pen writing on a chart">
            <a:extLst>
              <a:ext uri="{FF2B5EF4-FFF2-40B4-BE49-F238E27FC236}">
                <a16:creationId xmlns:a16="http://schemas.microsoft.com/office/drawing/2014/main" id="{667D837D-457D-A36D-7DA9-19C65D69CF59}"/>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5A4928E-56C6-8554-4FC2-04463A353D51}"/>
              </a:ext>
            </a:extLst>
          </p:cNvPr>
          <p:cNvSpPr>
            <a:spLocks noGrp="1"/>
          </p:cNvSpPr>
          <p:nvPr>
            <p:ph idx="1"/>
          </p:nvPr>
        </p:nvSpPr>
        <p:spPr>
          <a:xfrm>
            <a:off x="217621" y="1842080"/>
            <a:ext cx="10994760" cy="1891720"/>
          </a:xfrm>
        </p:spPr>
        <p:txBody>
          <a:bodyPr/>
          <a:lstStyle/>
          <a:p>
            <a:r>
              <a:rPr lang="en-IN" dirty="0"/>
              <a:t>Nikhil Mogre</a:t>
            </a:r>
          </a:p>
          <a:p>
            <a:r>
              <a:rPr lang="en-IN" dirty="0"/>
              <a:t>Jayesh Patil</a:t>
            </a:r>
          </a:p>
          <a:p>
            <a:r>
              <a:rPr lang="en-IN" dirty="0"/>
              <a:t>Sumit Singh Rajpoot</a:t>
            </a:r>
          </a:p>
          <a:p>
            <a:r>
              <a:rPr lang="en-IN" dirty="0"/>
              <a:t>Chitra Pandey</a:t>
            </a:r>
          </a:p>
        </p:txBody>
      </p:sp>
      <p:sp>
        <p:nvSpPr>
          <p:cNvPr id="2" name="Title 1">
            <a:extLst>
              <a:ext uri="{FF2B5EF4-FFF2-40B4-BE49-F238E27FC236}">
                <a16:creationId xmlns:a16="http://schemas.microsoft.com/office/drawing/2014/main" id="{34DAEF94-1228-BEC3-0DC1-400A64E9BED3}"/>
              </a:ext>
            </a:extLst>
          </p:cNvPr>
          <p:cNvSpPr>
            <a:spLocks noGrp="1"/>
          </p:cNvSpPr>
          <p:nvPr>
            <p:ph type="title"/>
          </p:nvPr>
        </p:nvSpPr>
        <p:spPr>
          <a:xfrm>
            <a:off x="87086" y="550291"/>
            <a:ext cx="11669486" cy="1018035"/>
          </a:xfrm>
          <a:noFill/>
        </p:spPr>
        <p:txBody>
          <a:bodyPr/>
          <a:lstStyle/>
          <a:p>
            <a:r>
              <a:rPr lang="en-IN" b="1" dirty="0">
                <a:solidFill>
                  <a:schemeClr val="accent1">
                    <a:lumMod val="75000"/>
                  </a:schemeClr>
                </a:solidFill>
              </a:rPr>
              <a:t>Group Members</a:t>
            </a:r>
          </a:p>
        </p:txBody>
      </p:sp>
    </p:spTree>
    <p:extLst>
      <p:ext uri="{BB962C8B-B14F-4D97-AF65-F5344CB8AC3E}">
        <p14:creationId xmlns:p14="http://schemas.microsoft.com/office/powerpoint/2010/main" val="26049816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9"/>
          <p:cNvSpPr txBox="1"/>
          <p:nvPr/>
        </p:nvSpPr>
        <p:spPr>
          <a:xfrm>
            <a:off x="2848042" y="1565237"/>
            <a:ext cx="8580662" cy="2862282"/>
          </a:xfrm>
          <a:prstGeom prst="rect">
            <a:avLst/>
          </a:prstGeom>
          <a:noFill/>
          <a:ln>
            <a:noFill/>
          </a:ln>
        </p:spPr>
        <p:txBody>
          <a:bodyPr spcFirstLastPara="1" wrap="square" lIns="91425" tIns="45700" rIns="91425" bIns="45700" anchor="t" anchorCtr="0">
            <a:spAutoFit/>
          </a:bodyPr>
          <a:lstStyle/>
          <a:p>
            <a:pPr marL="342900" marR="0" lvl="0" indent="-342900" algn="just" rtl="0">
              <a:spcBef>
                <a:spcPts val="0"/>
              </a:spcBef>
              <a:spcAft>
                <a:spcPts val="0"/>
              </a:spcAft>
              <a:buFont typeface="Arial" panose="020B0604020202020204" pitchFamily="34" charset="0"/>
              <a:buChar char="•"/>
            </a:pPr>
            <a:r>
              <a:rPr lang="en-IN" sz="2000" b="0" i="0" dirty="0">
                <a:solidFill>
                  <a:srgbClr val="1D1C1D"/>
                </a:solidFill>
                <a:latin typeface="Arial" panose="020B0604020202020204" pitchFamily="34" charset="0"/>
                <a:ea typeface="Times New Roman"/>
                <a:cs typeface="Arial" panose="020B0604020202020204" pitchFamily="34" charset="0"/>
                <a:sym typeface="Times New Roman"/>
              </a:rPr>
              <a:t>KPI that was picked to analyze every stock was </a:t>
            </a:r>
            <a:r>
              <a:rPr lang="en-IN" sz="2000" b="1" i="0" dirty="0">
                <a:solidFill>
                  <a:srgbClr val="1D1C1D"/>
                </a:solidFill>
                <a:latin typeface="Arial" panose="020B0604020202020204" pitchFamily="34" charset="0"/>
                <a:ea typeface="Times New Roman"/>
                <a:cs typeface="Arial" panose="020B0604020202020204" pitchFamily="34" charset="0"/>
                <a:sym typeface="Times New Roman"/>
              </a:rPr>
              <a:t>EV/EBITDA</a:t>
            </a:r>
            <a:r>
              <a:rPr lang="en-IN" sz="2000" b="0" i="0" dirty="0">
                <a:solidFill>
                  <a:srgbClr val="1D1C1D"/>
                </a:solidFill>
                <a:latin typeface="Arial" panose="020B0604020202020204" pitchFamily="34" charset="0"/>
                <a:ea typeface="Times New Roman"/>
                <a:cs typeface="Arial" panose="020B0604020202020204" pitchFamily="34" charset="0"/>
                <a:sym typeface="Times New Roman"/>
              </a:rPr>
              <a:t>. </a:t>
            </a:r>
          </a:p>
          <a:p>
            <a:pPr marL="342900" marR="0" lvl="0" indent="-342900" algn="just" rtl="0">
              <a:spcBef>
                <a:spcPts val="0"/>
              </a:spcBef>
              <a:spcAft>
                <a:spcPts val="0"/>
              </a:spcAft>
              <a:buFont typeface="Arial" panose="020B0604020202020204" pitchFamily="34" charset="0"/>
              <a:buChar char="•"/>
            </a:pPr>
            <a:endParaRPr lang="en-IN" sz="2000" dirty="0">
              <a:solidFill>
                <a:srgbClr val="1D1C1D"/>
              </a:solidFill>
              <a:latin typeface="Arial" panose="020B0604020202020204" pitchFamily="34" charset="0"/>
              <a:ea typeface="Times New Roman"/>
              <a:cs typeface="Arial" panose="020B0604020202020204" pitchFamily="34" charset="0"/>
              <a:sym typeface="Times New Roman"/>
            </a:endParaRPr>
          </a:p>
          <a:p>
            <a:pPr marL="342900" marR="0" lvl="0" indent="-342900" algn="just" rtl="0">
              <a:spcBef>
                <a:spcPts val="0"/>
              </a:spcBef>
              <a:spcAft>
                <a:spcPts val="0"/>
              </a:spcAft>
              <a:buFont typeface="Arial" panose="020B0604020202020204" pitchFamily="34" charset="0"/>
              <a:buChar char="•"/>
            </a:pPr>
            <a:r>
              <a:rPr lang="en-IN" sz="2000" b="0" i="0" dirty="0">
                <a:solidFill>
                  <a:srgbClr val="1D1C1D"/>
                </a:solidFill>
                <a:latin typeface="Arial" panose="020B0604020202020204" pitchFamily="34" charset="0"/>
                <a:ea typeface="Times New Roman"/>
                <a:cs typeface="Arial" panose="020B0604020202020204" pitchFamily="34" charset="0"/>
                <a:sym typeface="Times New Roman"/>
              </a:rPr>
              <a:t>This KPI was chosen to also consider the company’s operating performance since we picked from a mix of the large-mid-low level of market capital stocks. </a:t>
            </a:r>
          </a:p>
          <a:p>
            <a:pPr marL="342900" marR="0" lvl="0" indent="-342900" algn="just" rtl="0">
              <a:spcBef>
                <a:spcPts val="0"/>
              </a:spcBef>
              <a:spcAft>
                <a:spcPts val="0"/>
              </a:spcAft>
              <a:buFont typeface="Arial" panose="020B0604020202020204" pitchFamily="34" charset="0"/>
              <a:buChar char="•"/>
            </a:pPr>
            <a:endParaRPr lang="en-IN" sz="2000" dirty="0">
              <a:solidFill>
                <a:srgbClr val="1D1C1D"/>
              </a:solidFill>
              <a:latin typeface="Arial" panose="020B0604020202020204" pitchFamily="34" charset="0"/>
              <a:ea typeface="Times New Roman"/>
              <a:cs typeface="Arial" panose="020B0604020202020204" pitchFamily="34" charset="0"/>
              <a:sym typeface="Times New Roman"/>
            </a:endParaRPr>
          </a:p>
          <a:p>
            <a:pPr marL="342900" marR="0" lvl="0" indent="-342900" algn="just" rtl="0">
              <a:spcBef>
                <a:spcPts val="0"/>
              </a:spcBef>
              <a:spcAft>
                <a:spcPts val="0"/>
              </a:spcAft>
              <a:buFont typeface="Arial" panose="020B0604020202020204" pitchFamily="34" charset="0"/>
              <a:buChar char="•"/>
            </a:pPr>
            <a:r>
              <a:rPr lang="en-IN" sz="2000" b="0" i="0" dirty="0">
                <a:solidFill>
                  <a:srgbClr val="1D1C1D"/>
                </a:solidFill>
                <a:latin typeface="Arial" panose="020B0604020202020204" pitchFamily="34" charset="0"/>
                <a:ea typeface="Times New Roman"/>
                <a:cs typeface="Arial" panose="020B0604020202020204" pitchFamily="34" charset="0"/>
                <a:sym typeface="Times New Roman"/>
              </a:rPr>
              <a:t>An interesting fact was that the stocks shortlisted in this criteria also performed well in the market overall judging by their performance in other parameters.</a:t>
            </a:r>
          </a:p>
        </p:txBody>
      </p:sp>
      <p:sp>
        <p:nvSpPr>
          <p:cNvPr id="2" name="TextBox 1">
            <a:extLst>
              <a:ext uri="{FF2B5EF4-FFF2-40B4-BE49-F238E27FC236}">
                <a16:creationId xmlns:a16="http://schemas.microsoft.com/office/drawing/2014/main" id="{FBE29CF5-640C-55F3-7DC6-4C2C48D9E4F1}"/>
              </a:ext>
            </a:extLst>
          </p:cNvPr>
          <p:cNvSpPr txBox="1"/>
          <p:nvPr/>
        </p:nvSpPr>
        <p:spPr>
          <a:xfrm>
            <a:off x="335691" y="4923431"/>
            <a:ext cx="11170509" cy="369332"/>
          </a:xfrm>
          <a:prstGeom prst="rect">
            <a:avLst/>
          </a:prstGeom>
          <a:noFill/>
        </p:spPr>
        <p:txBody>
          <a:bodyPr wrap="square" rtlCol="0">
            <a:spAutoFit/>
          </a:bodyPr>
          <a:lstStyle/>
          <a:p>
            <a:pPr marL="0" marR="0" lvl="0" indent="0" algn="l" rtl="0">
              <a:spcBef>
                <a:spcPts val="0"/>
              </a:spcBef>
              <a:spcAft>
                <a:spcPts val="0"/>
              </a:spcAft>
              <a:buNone/>
            </a:pPr>
            <a:r>
              <a:rPr lang="en-US" sz="1800" dirty="0">
                <a:solidFill>
                  <a:srgbClr val="0C0C0C"/>
                </a:solidFill>
                <a:latin typeface="Arial" panose="020B0604020202020204" pitchFamily="34" charset="0"/>
                <a:ea typeface="Times New Roman"/>
                <a:cs typeface="Arial" panose="020B0604020202020204" pitchFamily="34" charset="0"/>
                <a:sym typeface="Times New Roman"/>
              </a:rPr>
              <a:t>The criteria to assort the set of stocks was made based on the following parameters:</a:t>
            </a:r>
            <a:endParaRPr lang="en-US" dirty="0">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161D46E7-0D94-4888-677A-B9107F9486FE}"/>
              </a:ext>
            </a:extLst>
          </p:cNvPr>
          <p:cNvGrpSpPr/>
          <p:nvPr/>
        </p:nvGrpSpPr>
        <p:grpSpPr>
          <a:xfrm>
            <a:off x="4097" y="5197269"/>
            <a:ext cx="12187904" cy="1466344"/>
            <a:chOff x="0" y="-10907"/>
            <a:chExt cx="16884829" cy="941317"/>
          </a:xfrm>
        </p:grpSpPr>
        <p:grpSp>
          <p:nvGrpSpPr>
            <p:cNvPr id="4" name="Group 3">
              <a:extLst>
                <a:ext uri="{FF2B5EF4-FFF2-40B4-BE49-F238E27FC236}">
                  <a16:creationId xmlns:a16="http://schemas.microsoft.com/office/drawing/2014/main" id="{94DC9125-E046-6411-A293-C2F4E9C3CF9E}"/>
                </a:ext>
              </a:extLst>
            </p:cNvPr>
            <p:cNvGrpSpPr/>
            <p:nvPr/>
          </p:nvGrpSpPr>
          <p:grpSpPr>
            <a:xfrm>
              <a:off x="0" y="-10907"/>
              <a:ext cx="16884829" cy="941317"/>
              <a:chOff x="0" y="-10907"/>
              <a:chExt cx="16884829" cy="941317"/>
            </a:xfrm>
          </p:grpSpPr>
          <p:sp>
            <p:nvSpPr>
              <p:cNvPr id="12" name="Rectangle: Rounded Corners 11">
                <a:extLst>
                  <a:ext uri="{FF2B5EF4-FFF2-40B4-BE49-F238E27FC236}">
                    <a16:creationId xmlns:a16="http://schemas.microsoft.com/office/drawing/2014/main" id="{6F3BCFCA-6A86-06C7-6BFA-FBB0E8DD7413}"/>
                  </a:ext>
                </a:extLst>
              </p:cNvPr>
              <p:cNvSpPr/>
              <p:nvPr/>
            </p:nvSpPr>
            <p:spPr>
              <a:xfrm>
                <a:off x="0" y="73160"/>
                <a:ext cx="16872732" cy="85725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lang="en-IN" sz="1100"/>
              </a:p>
            </p:txBody>
          </p:sp>
          <p:sp>
            <p:nvSpPr>
              <p:cNvPr id="13" name="TextBox 19">
                <a:extLst>
                  <a:ext uri="{FF2B5EF4-FFF2-40B4-BE49-F238E27FC236}">
                    <a16:creationId xmlns:a16="http://schemas.microsoft.com/office/drawing/2014/main" id="{D31820F3-B8DC-7344-440B-FCD5EBF14015}"/>
                  </a:ext>
                </a:extLst>
              </p:cNvPr>
              <p:cNvSpPr txBox="1"/>
              <p:nvPr/>
            </p:nvSpPr>
            <p:spPr>
              <a:xfrm>
                <a:off x="4282494" y="205604"/>
                <a:ext cx="1699532" cy="599016"/>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IN" sz="1600" dirty="0">
                    <a:solidFill>
                      <a:schemeClr val="bg1"/>
                    </a:solidFill>
                  </a:rPr>
                  <a:t>Dividend Yield</a:t>
                </a:r>
              </a:p>
              <a:p>
                <a:pPr algn="ctr"/>
                <a:r>
                  <a:rPr lang="en-IN" sz="1100" dirty="0">
                    <a:solidFill>
                      <a:schemeClr val="bg1"/>
                    </a:solidFill>
                  </a:rPr>
                  <a:t>(Between 2-6%)</a:t>
                </a:r>
              </a:p>
            </p:txBody>
          </p:sp>
          <p:sp>
            <p:nvSpPr>
              <p:cNvPr id="14" name="TextBox 20">
                <a:extLst>
                  <a:ext uri="{FF2B5EF4-FFF2-40B4-BE49-F238E27FC236}">
                    <a16:creationId xmlns:a16="http://schemas.microsoft.com/office/drawing/2014/main" id="{5B8AE32A-5BE1-42B5-BF8E-8D2984BA082E}"/>
                  </a:ext>
                </a:extLst>
              </p:cNvPr>
              <p:cNvSpPr txBox="1"/>
              <p:nvPr/>
            </p:nvSpPr>
            <p:spPr>
              <a:xfrm>
                <a:off x="314864" y="160867"/>
                <a:ext cx="1753497" cy="599016"/>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IN" sz="1600" dirty="0">
                    <a:solidFill>
                      <a:schemeClr val="bg1"/>
                    </a:solidFill>
                  </a:rPr>
                  <a:t>EV/EBITDA</a:t>
                </a:r>
              </a:p>
              <a:p>
                <a:pPr algn="ctr"/>
                <a:r>
                  <a:rPr lang="en-IN" sz="1100" dirty="0">
                    <a:solidFill>
                      <a:schemeClr val="bg1"/>
                    </a:solidFill>
                  </a:rPr>
                  <a:t>(Below</a:t>
                </a:r>
                <a:r>
                  <a:rPr lang="en-IN" sz="1100" baseline="0" dirty="0">
                    <a:solidFill>
                      <a:schemeClr val="bg1"/>
                    </a:solidFill>
                  </a:rPr>
                  <a:t> 10)</a:t>
                </a:r>
                <a:endParaRPr lang="en-IN" sz="1100" dirty="0">
                  <a:solidFill>
                    <a:schemeClr val="bg1"/>
                  </a:solidFill>
                </a:endParaRPr>
              </a:p>
            </p:txBody>
          </p:sp>
          <p:sp>
            <p:nvSpPr>
              <p:cNvPr id="15" name="TextBox 21">
                <a:extLst>
                  <a:ext uri="{FF2B5EF4-FFF2-40B4-BE49-F238E27FC236}">
                    <a16:creationId xmlns:a16="http://schemas.microsoft.com/office/drawing/2014/main" id="{73B15DE5-70D4-48ED-8365-881A51DA0570}"/>
                  </a:ext>
                </a:extLst>
              </p:cNvPr>
              <p:cNvSpPr txBox="1"/>
              <p:nvPr/>
            </p:nvSpPr>
            <p:spPr>
              <a:xfrm>
                <a:off x="2308246" y="168161"/>
                <a:ext cx="1612899" cy="599016"/>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IN" sz="1600" dirty="0">
                    <a:solidFill>
                      <a:schemeClr val="bg1"/>
                    </a:solidFill>
                  </a:rPr>
                  <a:t>P/B</a:t>
                </a:r>
                <a:r>
                  <a:rPr lang="en-IN" sz="1600" baseline="0" dirty="0">
                    <a:solidFill>
                      <a:schemeClr val="bg1"/>
                    </a:solidFill>
                  </a:rPr>
                  <a:t> Ratio</a:t>
                </a:r>
              </a:p>
              <a:p>
                <a:pPr algn="ctr"/>
                <a:r>
                  <a:rPr lang="en-IN" sz="1100" baseline="0" dirty="0">
                    <a:solidFill>
                      <a:schemeClr val="bg1"/>
                    </a:solidFill>
                  </a:rPr>
                  <a:t>(Between 1-3)</a:t>
                </a:r>
                <a:endParaRPr lang="en-IN" sz="1100" dirty="0">
                  <a:solidFill>
                    <a:schemeClr val="bg1"/>
                  </a:solidFill>
                </a:endParaRPr>
              </a:p>
            </p:txBody>
          </p:sp>
          <p:sp>
            <p:nvSpPr>
              <p:cNvPr id="16" name="TextBox 22">
                <a:extLst>
                  <a:ext uri="{FF2B5EF4-FFF2-40B4-BE49-F238E27FC236}">
                    <a16:creationId xmlns:a16="http://schemas.microsoft.com/office/drawing/2014/main" id="{2C16860D-B938-445B-8587-291BEFF5A508}"/>
                  </a:ext>
                </a:extLst>
              </p:cNvPr>
              <p:cNvSpPr txBox="1"/>
              <p:nvPr/>
            </p:nvSpPr>
            <p:spPr>
              <a:xfrm>
                <a:off x="6368112" y="-10907"/>
                <a:ext cx="2157236" cy="9207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IN" sz="1600" dirty="0">
                    <a:solidFill>
                      <a:schemeClr val="bg1"/>
                    </a:solidFill>
                  </a:rPr>
                  <a:t>Price</a:t>
                </a:r>
                <a:r>
                  <a:rPr lang="en-IN" sz="1600" baseline="0" dirty="0">
                    <a:solidFill>
                      <a:schemeClr val="bg1"/>
                    </a:solidFill>
                  </a:rPr>
                  <a:t> to Earning to Growth Ratio</a:t>
                </a:r>
              </a:p>
              <a:p>
                <a:pPr algn="ctr"/>
                <a:r>
                  <a:rPr lang="en-IN" sz="1100" baseline="0" dirty="0">
                    <a:solidFill>
                      <a:schemeClr val="bg1"/>
                    </a:solidFill>
                  </a:rPr>
                  <a:t>(Lower than 1)</a:t>
                </a:r>
                <a:endParaRPr lang="en-IN" sz="1100" dirty="0">
                  <a:solidFill>
                    <a:schemeClr val="bg1"/>
                  </a:solidFill>
                </a:endParaRPr>
              </a:p>
            </p:txBody>
          </p:sp>
          <p:sp>
            <p:nvSpPr>
              <p:cNvPr id="17" name="Graphic 24" descr="Coins with solid fill">
                <a:extLst>
                  <a:ext uri="{FF2B5EF4-FFF2-40B4-BE49-F238E27FC236}">
                    <a16:creationId xmlns:a16="http://schemas.microsoft.com/office/drawing/2014/main" id="{DC272981-4065-C2E1-703F-AE9108D1EE2B}"/>
                  </a:ext>
                </a:extLst>
              </p:cNvPr>
              <p:cNvSpPr/>
              <p:nvPr/>
            </p:nvSpPr>
            <p:spPr>
              <a:xfrm>
                <a:off x="69703" y="285231"/>
                <a:ext cx="407299" cy="497416"/>
              </a:xfrm>
              <a:custGeom>
                <a:avLst/>
                <a:gdLst>
                  <a:gd name="connsiteX0" fmla="*/ 743903 w 800151"/>
                  <a:gd name="connsiteY0" fmla="*/ 571500 h 685800"/>
                  <a:gd name="connsiteX1" fmla="*/ 705803 w 800151"/>
                  <a:gd name="connsiteY1" fmla="*/ 603885 h 685800"/>
                  <a:gd name="connsiteX2" fmla="*/ 705803 w 800151"/>
                  <a:gd name="connsiteY2" fmla="*/ 569595 h 685800"/>
                  <a:gd name="connsiteX3" fmla="*/ 743903 w 800151"/>
                  <a:gd name="connsiteY3" fmla="*/ 554355 h 685800"/>
                  <a:gd name="connsiteX4" fmla="*/ 743903 w 800151"/>
                  <a:gd name="connsiteY4" fmla="*/ 571500 h 685800"/>
                  <a:gd name="connsiteX5" fmla="*/ 667703 w 800151"/>
                  <a:gd name="connsiteY5" fmla="*/ 508635 h 685800"/>
                  <a:gd name="connsiteX6" fmla="*/ 667703 w 800151"/>
                  <a:gd name="connsiteY6" fmla="*/ 474345 h 685800"/>
                  <a:gd name="connsiteX7" fmla="*/ 705803 w 800151"/>
                  <a:gd name="connsiteY7" fmla="*/ 459105 h 685800"/>
                  <a:gd name="connsiteX8" fmla="*/ 705803 w 800151"/>
                  <a:gd name="connsiteY8" fmla="*/ 476250 h 685800"/>
                  <a:gd name="connsiteX9" fmla="*/ 667703 w 800151"/>
                  <a:gd name="connsiteY9" fmla="*/ 508635 h 685800"/>
                  <a:gd name="connsiteX10" fmla="*/ 667703 w 800151"/>
                  <a:gd name="connsiteY10" fmla="*/ 615315 h 685800"/>
                  <a:gd name="connsiteX11" fmla="*/ 629603 w 800151"/>
                  <a:gd name="connsiteY11" fmla="*/ 621983 h 685800"/>
                  <a:gd name="connsiteX12" fmla="*/ 629603 w 800151"/>
                  <a:gd name="connsiteY12" fmla="*/ 584835 h 685800"/>
                  <a:gd name="connsiteX13" fmla="*/ 667703 w 800151"/>
                  <a:gd name="connsiteY13" fmla="*/ 579120 h 685800"/>
                  <a:gd name="connsiteX14" fmla="*/ 667703 w 800151"/>
                  <a:gd name="connsiteY14" fmla="*/ 615315 h 685800"/>
                  <a:gd name="connsiteX15" fmla="*/ 591503 w 800151"/>
                  <a:gd name="connsiteY15" fmla="*/ 489585 h 685800"/>
                  <a:gd name="connsiteX16" fmla="*/ 629603 w 800151"/>
                  <a:gd name="connsiteY16" fmla="*/ 483870 h 685800"/>
                  <a:gd name="connsiteX17" fmla="*/ 629603 w 800151"/>
                  <a:gd name="connsiteY17" fmla="*/ 520065 h 685800"/>
                  <a:gd name="connsiteX18" fmla="*/ 591503 w 800151"/>
                  <a:gd name="connsiteY18" fmla="*/ 526733 h 685800"/>
                  <a:gd name="connsiteX19" fmla="*/ 591503 w 800151"/>
                  <a:gd name="connsiteY19" fmla="*/ 489585 h 685800"/>
                  <a:gd name="connsiteX20" fmla="*/ 591503 w 800151"/>
                  <a:gd name="connsiteY20" fmla="*/ 626745 h 685800"/>
                  <a:gd name="connsiteX21" fmla="*/ 553403 w 800151"/>
                  <a:gd name="connsiteY21" fmla="*/ 628650 h 685800"/>
                  <a:gd name="connsiteX22" fmla="*/ 553403 w 800151"/>
                  <a:gd name="connsiteY22" fmla="*/ 590550 h 685800"/>
                  <a:gd name="connsiteX23" fmla="*/ 591503 w 800151"/>
                  <a:gd name="connsiteY23" fmla="*/ 588645 h 685800"/>
                  <a:gd name="connsiteX24" fmla="*/ 591503 w 800151"/>
                  <a:gd name="connsiteY24" fmla="*/ 626745 h 685800"/>
                  <a:gd name="connsiteX25" fmla="*/ 515303 w 800151"/>
                  <a:gd name="connsiteY25" fmla="*/ 533400 h 685800"/>
                  <a:gd name="connsiteX26" fmla="*/ 515303 w 800151"/>
                  <a:gd name="connsiteY26" fmla="*/ 495300 h 685800"/>
                  <a:gd name="connsiteX27" fmla="*/ 553403 w 800151"/>
                  <a:gd name="connsiteY27" fmla="*/ 493395 h 685800"/>
                  <a:gd name="connsiteX28" fmla="*/ 553403 w 800151"/>
                  <a:gd name="connsiteY28" fmla="*/ 531495 h 685800"/>
                  <a:gd name="connsiteX29" fmla="*/ 515303 w 800151"/>
                  <a:gd name="connsiteY29" fmla="*/ 533400 h 685800"/>
                  <a:gd name="connsiteX30" fmla="*/ 515303 w 800151"/>
                  <a:gd name="connsiteY30" fmla="*/ 628650 h 685800"/>
                  <a:gd name="connsiteX31" fmla="*/ 477203 w 800151"/>
                  <a:gd name="connsiteY31" fmla="*/ 626745 h 685800"/>
                  <a:gd name="connsiteX32" fmla="*/ 477203 w 800151"/>
                  <a:gd name="connsiteY32" fmla="*/ 590550 h 685800"/>
                  <a:gd name="connsiteX33" fmla="*/ 496253 w 800151"/>
                  <a:gd name="connsiteY33" fmla="*/ 590550 h 685800"/>
                  <a:gd name="connsiteX34" fmla="*/ 515303 w 800151"/>
                  <a:gd name="connsiteY34" fmla="*/ 590550 h 685800"/>
                  <a:gd name="connsiteX35" fmla="*/ 515303 w 800151"/>
                  <a:gd name="connsiteY35" fmla="*/ 628650 h 685800"/>
                  <a:gd name="connsiteX36" fmla="*/ 439103 w 800151"/>
                  <a:gd name="connsiteY36" fmla="*/ 493395 h 685800"/>
                  <a:gd name="connsiteX37" fmla="*/ 477203 w 800151"/>
                  <a:gd name="connsiteY37" fmla="*/ 495300 h 685800"/>
                  <a:gd name="connsiteX38" fmla="*/ 477203 w 800151"/>
                  <a:gd name="connsiteY38" fmla="*/ 533400 h 685800"/>
                  <a:gd name="connsiteX39" fmla="*/ 439103 w 800151"/>
                  <a:gd name="connsiteY39" fmla="*/ 531495 h 685800"/>
                  <a:gd name="connsiteX40" fmla="*/ 439103 w 800151"/>
                  <a:gd name="connsiteY40" fmla="*/ 493395 h 685800"/>
                  <a:gd name="connsiteX41" fmla="*/ 439103 w 800151"/>
                  <a:gd name="connsiteY41" fmla="*/ 621983 h 685800"/>
                  <a:gd name="connsiteX42" fmla="*/ 401003 w 800151"/>
                  <a:gd name="connsiteY42" fmla="*/ 615315 h 685800"/>
                  <a:gd name="connsiteX43" fmla="*/ 401003 w 800151"/>
                  <a:gd name="connsiteY43" fmla="*/ 584835 h 685800"/>
                  <a:gd name="connsiteX44" fmla="*/ 439103 w 800151"/>
                  <a:gd name="connsiteY44" fmla="*/ 588645 h 685800"/>
                  <a:gd name="connsiteX45" fmla="*/ 439103 w 800151"/>
                  <a:gd name="connsiteY45" fmla="*/ 621983 h 685800"/>
                  <a:gd name="connsiteX46" fmla="*/ 362903 w 800151"/>
                  <a:gd name="connsiteY46" fmla="*/ 520065 h 685800"/>
                  <a:gd name="connsiteX47" fmla="*/ 362903 w 800151"/>
                  <a:gd name="connsiteY47" fmla="*/ 482918 h 685800"/>
                  <a:gd name="connsiteX48" fmla="*/ 401003 w 800151"/>
                  <a:gd name="connsiteY48" fmla="*/ 488633 h 685800"/>
                  <a:gd name="connsiteX49" fmla="*/ 401003 w 800151"/>
                  <a:gd name="connsiteY49" fmla="*/ 526733 h 685800"/>
                  <a:gd name="connsiteX50" fmla="*/ 362903 w 800151"/>
                  <a:gd name="connsiteY50" fmla="*/ 520065 h 685800"/>
                  <a:gd name="connsiteX51" fmla="*/ 362903 w 800151"/>
                  <a:gd name="connsiteY51" fmla="*/ 603885 h 685800"/>
                  <a:gd name="connsiteX52" fmla="*/ 324803 w 800151"/>
                  <a:gd name="connsiteY52" fmla="*/ 571500 h 685800"/>
                  <a:gd name="connsiteX53" fmla="*/ 324803 w 800151"/>
                  <a:gd name="connsiteY53" fmla="*/ 569595 h 685800"/>
                  <a:gd name="connsiteX54" fmla="*/ 325755 w 800151"/>
                  <a:gd name="connsiteY54" fmla="*/ 569595 h 685800"/>
                  <a:gd name="connsiteX55" fmla="*/ 333375 w 800151"/>
                  <a:gd name="connsiteY55" fmla="*/ 571500 h 685800"/>
                  <a:gd name="connsiteX56" fmla="*/ 362903 w 800151"/>
                  <a:gd name="connsiteY56" fmla="*/ 578168 h 685800"/>
                  <a:gd name="connsiteX57" fmla="*/ 362903 w 800151"/>
                  <a:gd name="connsiteY57" fmla="*/ 603885 h 685800"/>
                  <a:gd name="connsiteX58" fmla="*/ 210503 w 800151"/>
                  <a:gd name="connsiteY58" fmla="*/ 474345 h 685800"/>
                  <a:gd name="connsiteX59" fmla="*/ 229553 w 800151"/>
                  <a:gd name="connsiteY59" fmla="*/ 475298 h 685800"/>
                  <a:gd name="connsiteX60" fmla="*/ 229553 w 800151"/>
                  <a:gd name="connsiteY60" fmla="*/ 476250 h 685800"/>
                  <a:gd name="connsiteX61" fmla="*/ 239078 w 800151"/>
                  <a:gd name="connsiteY61" fmla="*/ 513398 h 685800"/>
                  <a:gd name="connsiteX62" fmla="*/ 210503 w 800151"/>
                  <a:gd name="connsiteY62" fmla="*/ 511492 h 685800"/>
                  <a:gd name="connsiteX63" fmla="*/ 210503 w 800151"/>
                  <a:gd name="connsiteY63" fmla="*/ 474345 h 685800"/>
                  <a:gd name="connsiteX64" fmla="*/ 172403 w 800151"/>
                  <a:gd name="connsiteY64" fmla="*/ 360045 h 685800"/>
                  <a:gd name="connsiteX65" fmla="*/ 210503 w 800151"/>
                  <a:gd name="connsiteY65" fmla="*/ 365760 h 685800"/>
                  <a:gd name="connsiteX66" fmla="*/ 210503 w 800151"/>
                  <a:gd name="connsiteY66" fmla="*/ 403860 h 685800"/>
                  <a:gd name="connsiteX67" fmla="*/ 172403 w 800151"/>
                  <a:gd name="connsiteY67" fmla="*/ 397193 h 685800"/>
                  <a:gd name="connsiteX68" fmla="*/ 172403 w 800151"/>
                  <a:gd name="connsiteY68" fmla="*/ 360045 h 685800"/>
                  <a:gd name="connsiteX69" fmla="*/ 172403 w 800151"/>
                  <a:gd name="connsiteY69" fmla="*/ 507683 h 685800"/>
                  <a:gd name="connsiteX70" fmla="*/ 134303 w 800151"/>
                  <a:gd name="connsiteY70" fmla="*/ 501015 h 685800"/>
                  <a:gd name="connsiteX71" fmla="*/ 134303 w 800151"/>
                  <a:gd name="connsiteY71" fmla="*/ 463868 h 685800"/>
                  <a:gd name="connsiteX72" fmla="*/ 172403 w 800151"/>
                  <a:gd name="connsiteY72" fmla="*/ 469583 h 685800"/>
                  <a:gd name="connsiteX73" fmla="*/ 172403 w 800151"/>
                  <a:gd name="connsiteY73" fmla="*/ 507683 h 685800"/>
                  <a:gd name="connsiteX74" fmla="*/ 96203 w 800151"/>
                  <a:gd name="connsiteY74" fmla="*/ 352425 h 685800"/>
                  <a:gd name="connsiteX75" fmla="*/ 96203 w 800151"/>
                  <a:gd name="connsiteY75" fmla="*/ 335280 h 685800"/>
                  <a:gd name="connsiteX76" fmla="*/ 134303 w 800151"/>
                  <a:gd name="connsiteY76" fmla="*/ 349568 h 685800"/>
                  <a:gd name="connsiteX77" fmla="*/ 134303 w 800151"/>
                  <a:gd name="connsiteY77" fmla="*/ 384810 h 685800"/>
                  <a:gd name="connsiteX78" fmla="*/ 96203 w 800151"/>
                  <a:gd name="connsiteY78" fmla="*/ 352425 h 685800"/>
                  <a:gd name="connsiteX79" fmla="*/ 96203 w 800151"/>
                  <a:gd name="connsiteY79" fmla="*/ 489585 h 685800"/>
                  <a:gd name="connsiteX80" fmla="*/ 58103 w 800151"/>
                  <a:gd name="connsiteY80" fmla="*/ 457200 h 685800"/>
                  <a:gd name="connsiteX81" fmla="*/ 58103 w 800151"/>
                  <a:gd name="connsiteY81" fmla="*/ 440055 h 685800"/>
                  <a:gd name="connsiteX82" fmla="*/ 96203 w 800151"/>
                  <a:gd name="connsiteY82" fmla="*/ 454343 h 685800"/>
                  <a:gd name="connsiteX83" fmla="*/ 96203 w 800151"/>
                  <a:gd name="connsiteY83" fmla="*/ 489585 h 685800"/>
                  <a:gd name="connsiteX84" fmla="*/ 58103 w 800151"/>
                  <a:gd name="connsiteY84" fmla="*/ 192405 h 685800"/>
                  <a:gd name="connsiteX85" fmla="*/ 96203 w 800151"/>
                  <a:gd name="connsiteY85" fmla="*/ 206693 h 685800"/>
                  <a:gd name="connsiteX86" fmla="*/ 96203 w 800151"/>
                  <a:gd name="connsiteY86" fmla="*/ 241935 h 685800"/>
                  <a:gd name="connsiteX87" fmla="*/ 58103 w 800151"/>
                  <a:gd name="connsiteY87" fmla="*/ 209550 h 685800"/>
                  <a:gd name="connsiteX88" fmla="*/ 58103 w 800151"/>
                  <a:gd name="connsiteY88" fmla="*/ 192405 h 685800"/>
                  <a:gd name="connsiteX89" fmla="*/ 172403 w 800151"/>
                  <a:gd name="connsiteY89" fmla="*/ 222885 h 685800"/>
                  <a:gd name="connsiteX90" fmla="*/ 172403 w 800151"/>
                  <a:gd name="connsiteY90" fmla="*/ 260985 h 685800"/>
                  <a:gd name="connsiteX91" fmla="*/ 134303 w 800151"/>
                  <a:gd name="connsiteY91" fmla="*/ 254318 h 685800"/>
                  <a:gd name="connsiteX92" fmla="*/ 134303 w 800151"/>
                  <a:gd name="connsiteY92" fmla="*/ 217170 h 685800"/>
                  <a:gd name="connsiteX93" fmla="*/ 172403 w 800151"/>
                  <a:gd name="connsiteY93" fmla="*/ 222885 h 685800"/>
                  <a:gd name="connsiteX94" fmla="*/ 267653 w 800151"/>
                  <a:gd name="connsiteY94" fmla="*/ 57150 h 685800"/>
                  <a:gd name="connsiteX95" fmla="*/ 477203 w 800151"/>
                  <a:gd name="connsiteY95" fmla="*/ 114300 h 685800"/>
                  <a:gd name="connsiteX96" fmla="*/ 267653 w 800151"/>
                  <a:gd name="connsiteY96" fmla="*/ 171450 h 685800"/>
                  <a:gd name="connsiteX97" fmla="*/ 58103 w 800151"/>
                  <a:gd name="connsiteY97" fmla="*/ 114300 h 685800"/>
                  <a:gd name="connsiteX98" fmla="*/ 267653 w 800151"/>
                  <a:gd name="connsiteY98" fmla="*/ 57150 h 685800"/>
                  <a:gd name="connsiteX99" fmla="*/ 324803 w 800151"/>
                  <a:gd name="connsiteY99" fmla="*/ 508635 h 685800"/>
                  <a:gd name="connsiteX100" fmla="*/ 286703 w 800151"/>
                  <a:gd name="connsiteY100" fmla="*/ 476250 h 685800"/>
                  <a:gd name="connsiteX101" fmla="*/ 286703 w 800151"/>
                  <a:gd name="connsiteY101" fmla="*/ 459105 h 685800"/>
                  <a:gd name="connsiteX102" fmla="*/ 324803 w 800151"/>
                  <a:gd name="connsiteY102" fmla="*/ 473393 h 685800"/>
                  <a:gd name="connsiteX103" fmla="*/ 324803 w 800151"/>
                  <a:gd name="connsiteY103" fmla="*/ 508635 h 685800"/>
                  <a:gd name="connsiteX104" fmla="*/ 439103 w 800151"/>
                  <a:gd name="connsiteY104" fmla="*/ 241935 h 685800"/>
                  <a:gd name="connsiteX105" fmla="*/ 439103 w 800151"/>
                  <a:gd name="connsiteY105" fmla="*/ 207645 h 685800"/>
                  <a:gd name="connsiteX106" fmla="*/ 477203 w 800151"/>
                  <a:gd name="connsiteY106" fmla="*/ 192405 h 685800"/>
                  <a:gd name="connsiteX107" fmla="*/ 477203 w 800151"/>
                  <a:gd name="connsiteY107" fmla="*/ 209550 h 685800"/>
                  <a:gd name="connsiteX108" fmla="*/ 439103 w 800151"/>
                  <a:gd name="connsiteY108" fmla="*/ 241935 h 685800"/>
                  <a:gd name="connsiteX109" fmla="*/ 362903 w 800151"/>
                  <a:gd name="connsiteY109" fmla="*/ 260033 h 685800"/>
                  <a:gd name="connsiteX110" fmla="*/ 362903 w 800151"/>
                  <a:gd name="connsiteY110" fmla="*/ 222885 h 685800"/>
                  <a:gd name="connsiteX111" fmla="*/ 401003 w 800151"/>
                  <a:gd name="connsiteY111" fmla="*/ 217170 h 685800"/>
                  <a:gd name="connsiteX112" fmla="*/ 401003 w 800151"/>
                  <a:gd name="connsiteY112" fmla="*/ 253365 h 685800"/>
                  <a:gd name="connsiteX113" fmla="*/ 362903 w 800151"/>
                  <a:gd name="connsiteY113" fmla="*/ 260033 h 685800"/>
                  <a:gd name="connsiteX114" fmla="*/ 286703 w 800151"/>
                  <a:gd name="connsiteY114" fmla="*/ 266700 h 685800"/>
                  <a:gd name="connsiteX115" fmla="*/ 286703 w 800151"/>
                  <a:gd name="connsiteY115" fmla="*/ 228600 h 685800"/>
                  <a:gd name="connsiteX116" fmla="*/ 324803 w 800151"/>
                  <a:gd name="connsiteY116" fmla="*/ 226695 h 685800"/>
                  <a:gd name="connsiteX117" fmla="*/ 324803 w 800151"/>
                  <a:gd name="connsiteY117" fmla="*/ 264795 h 685800"/>
                  <a:gd name="connsiteX118" fmla="*/ 286703 w 800151"/>
                  <a:gd name="connsiteY118" fmla="*/ 266700 h 685800"/>
                  <a:gd name="connsiteX119" fmla="*/ 210503 w 800151"/>
                  <a:gd name="connsiteY119" fmla="*/ 264795 h 685800"/>
                  <a:gd name="connsiteX120" fmla="*/ 210503 w 800151"/>
                  <a:gd name="connsiteY120" fmla="*/ 226695 h 685800"/>
                  <a:gd name="connsiteX121" fmla="*/ 248603 w 800151"/>
                  <a:gd name="connsiteY121" fmla="*/ 228600 h 685800"/>
                  <a:gd name="connsiteX122" fmla="*/ 248603 w 800151"/>
                  <a:gd name="connsiteY122" fmla="*/ 266700 h 685800"/>
                  <a:gd name="connsiteX123" fmla="*/ 210503 w 800151"/>
                  <a:gd name="connsiteY123" fmla="*/ 264795 h 685800"/>
                  <a:gd name="connsiteX124" fmla="*/ 705803 w 800151"/>
                  <a:gd name="connsiteY124" fmla="*/ 381000 h 685800"/>
                  <a:gd name="connsiteX125" fmla="*/ 496253 w 800151"/>
                  <a:gd name="connsiteY125" fmla="*/ 438150 h 685800"/>
                  <a:gd name="connsiteX126" fmla="*/ 286703 w 800151"/>
                  <a:gd name="connsiteY126" fmla="*/ 381000 h 685800"/>
                  <a:gd name="connsiteX127" fmla="*/ 496253 w 800151"/>
                  <a:gd name="connsiteY127" fmla="*/ 323850 h 685800"/>
                  <a:gd name="connsiteX128" fmla="*/ 705803 w 800151"/>
                  <a:gd name="connsiteY128" fmla="*/ 381000 h 685800"/>
                  <a:gd name="connsiteX129" fmla="*/ 762953 w 800151"/>
                  <a:gd name="connsiteY129" fmla="*/ 409575 h 685800"/>
                  <a:gd name="connsiteX130" fmla="*/ 762953 w 800151"/>
                  <a:gd name="connsiteY130" fmla="*/ 381000 h 685800"/>
                  <a:gd name="connsiteX131" fmla="*/ 659130 w 800151"/>
                  <a:gd name="connsiteY131" fmla="*/ 285750 h 685800"/>
                  <a:gd name="connsiteX132" fmla="*/ 570548 w 800151"/>
                  <a:gd name="connsiteY132" fmla="*/ 270510 h 685800"/>
                  <a:gd name="connsiteX133" fmla="*/ 571500 w 800151"/>
                  <a:gd name="connsiteY133" fmla="*/ 257175 h 685800"/>
                  <a:gd name="connsiteX134" fmla="*/ 533400 w 800151"/>
                  <a:gd name="connsiteY134" fmla="*/ 190500 h 685800"/>
                  <a:gd name="connsiteX135" fmla="*/ 533400 w 800151"/>
                  <a:gd name="connsiteY135" fmla="*/ 114300 h 685800"/>
                  <a:gd name="connsiteX136" fmla="*/ 429578 w 800151"/>
                  <a:gd name="connsiteY136" fmla="*/ 19050 h 685800"/>
                  <a:gd name="connsiteX137" fmla="*/ 266700 w 800151"/>
                  <a:gd name="connsiteY137" fmla="*/ 0 h 685800"/>
                  <a:gd name="connsiteX138" fmla="*/ 0 w 800151"/>
                  <a:gd name="connsiteY138" fmla="*/ 114300 h 685800"/>
                  <a:gd name="connsiteX139" fmla="*/ 0 w 800151"/>
                  <a:gd name="connsiteY139" fmla="*/ 209550 h 685800"/>
                  <a:gd name="connsiteX140" fmla="*/ 38100 w 800151"/>
                  <a:gd name="connsiteY140" fmla="*/ 276225 h 685800"/>
                  <a:gd name="connsiteX141" fmla="*/ 38100 w 800151"/>
                  <a:gd name="connsiteY141" fmla="*/ 294323 h 685800"/>
                  <a:gd name="connsiteX142" fmla="*/ 0 w 800151"/>
                  <a:gd name="connsiteY142" fmla="*/ 361950 h 685800"/>
                  <a:gd name="connsiteX143" fmla="*/ 0 w 800151"/>
                  <a:gd name="connsiteY143" fmla="*/ 457200 h 685800"/>
                  <a:gd name="connsiteX144" fmla="*/ 103822 w 800151"/>
                  <a:gd name="connsiteY144" fmla="*/ 552450 h 685800"/>
                  <a:gd name="connsiteX145" fmla="*/ 266700 w 800151"/>
                  <a:gd name="connsiteY145" fmla="*/ 571500 h 685800"/>
                  <a:gd name="connsiteX146" fmla="*/ 370523 w 800151"/>
                  <a:gd name="connsiteY146" fmla="*/ 666750 h 685800"/>
                  <a:gd name="connsiteX147" fmla="*/ 533400 w 800151"/>
                  <a:gd name="connsiteY147" fmla="*/ 685800 h 685800"/>
                  <a:gd name="connsiteX148" fmla="*/ 800100 w 800151"/>
                  <a:gd name="connsiteY148" fmla="*/ 571500 h 685800"/>
                  <a:gd name="connsiteX149" fmla="*/ 800100 w 800151"/>
                  <a:gd name="connsiteY149" fmla="*/ 476250 h 685800"/>
                  <a:gd name="connsiteX150" fmla="*/ 762953 w 800151"/>
                  <a:gd name="connsiteY150" fmla="*/ 40957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800151" h="685800">
                    <a:moveTo>
                      <a:pt x="743903" y="571500"/>
                    </a:moveTo>
                    <a:cubicBezTo>
                      <a:pt x="743903" y="583883"/>
                      <a:pt x="729615" y="595313"/>
                      <a:pt x="705803" y="603885"/>
                    </a:cubicBezTo>
                    <a:lnTo>
                      <a:pt x="705803" y="569595"/>
                    </a:lnTo>
                    <a:cubicBezTo>
                      <a:pt x="719138" y="565785"/>
                      <a:pt x="732473" y="560070"/>
                      <a:pt x="743903" y="554355"/>
                    </a:cubicBezTo>
                    <a:lnTo>
                      <a:pt x="743903" y="571500"/>
                    </a:lnTo>
                    <a:close/>
                    <a:moveTo>
                      <a:pt x="667703" y="508635"/>
                    </a:moveTo>
                    <a:lnTo>
                      <a:pt x="667703" y="474345"/>
                    </a:lnTo>
                    <a:cubicBezTo>
                      <a:pt x="681038" y="470535"/>
                      <a:pt x="694373" y="464820"/>
                      <a:pt x="705803" y="459105"/>
                    </a:cubicBezTo>
                    <a:lnTo>
                      <a:pt x="705803" y="476250"/>
                    </a:lnTo>
                    <a:cubicBezTo>
                      <a:pt x="705803" y="488633"/>
                      <a:pt x="691515" y="500063"/>
                      <a:pt x="667703" y="508635"/>
                    </a:cubicBezTo>
                    <a:close/>
                    <a:moveTo>
                      <a:pt x="667703" y="615315"/>
                    </a:moveTo>
                    <a:cubicBezTo>
                      <a:pt x="656273" y="618173"/>
                      <a:pt x="642938" y="620078"/>
                      <a:pt x="629603" y="621983"/>
                    </a:cubicBezTo>
                    <a:lnTo>
                      <a:pt x="629603" y="584835"/>
                    </a:lnTo>
                    <a:cubicBezTo>
                      <a:pt x="641985" y="582930"/>
                      <a:pt x="655320" y="581025"/>
                      <a:pt x="667703" y="579120"/>
                    </a:cubicBezTo>
                    <a:lnTo>
                      <a:pt x="667703" y="615315"/>
                    </a:lnTo>
                    <a:close/>
                    <a:moveTo>
                      <a:pt x="591503" y="489585"/>
                    </a:moveTo>
                    <a:cubicBezTo>
                      <a:pt x="603885" y="487680"/>
                      <a:pt x="617220" y="485775"/>
                      <a:pt x="629603" y="483870"/>
                    </a:cubicBezTo>
                    <a:lnTo>
                      <a:pt x="629603" y="520065"/>
                    </a:lnTo>
                    <a:cubicBezTo>
                      <a:pt x="618173" y="522923"/>
                      <a:pt x="604838" y="524828"/>
                      <a:pt x="591503" y="526733"/>
                    </a:cubicBezTo>
                    <a:lnTo>
                      <a:pt x="591503" y="489585"/>
                    </a:lnTo>
                    <a:close/>
                    <a:moveTo>
                      <a:pt x="591503" y="626745"/>
                    </a:moveTo>
                    <a:cubicBezTo>
                      <a:pt x="579120" y="627698"/>
                      <a:pt x="566738" y="628650"/>
                      <a:pt x="553403" y="628650"/>
                    </a:cubicBezTo>
                    <a:lnTo>
                      <a:pt x="553403" y="590550"/>
                    </a:lnTo>
                    <a:cubicBezTo>
                      <a:pt x="564833" y="590550"/>
                      <a:pt x="578168" y="589598"/>
                      <a:pt x="591503" y="588645"/>
                    </a:cubicBezTo>
                    <a:lnTo>
                      <a:pt x="591503" y="626745"/>
                    </a:lnTo>
                    <a:close/>
                    <a:moveTo>
                      <a:pt x="515303" y="533400"/>
                    </a:moveTo>
                    <a:lnTo>
                      <a:pt x="515303" y="495300"/>
                    </a:lnTo>
                    <a:cubicBezTo>
                      <a:pt x="526733" y="495300"/>
                      <a:pt x="540068" y="494348"/>
                      <a:pt x="553403" y="493395"/>
                    </a:cubicBezTo>
                    <a:lnTo>
                      <a:pt x="553403" y="531495"/>
                    </a:lnTo>
                    <a:cubicBezTo>
                      <a:pt x="541020" y="532448"/>
                      <a:pt x="528638" y="532448"/>
                      <a:pt x="515303" y="533400"/>
                    </a:cubicBezTo>
                    <a:close/>
                    <a:moveTo>
                      <a:pt x="515303" y="628650"/>
                    </a:moveTo>
                    <a:cubicBezTo>
                      <a:pt x="501968" y="628650"/>
                      <a:pt x="489585" y="627698"/>
                      <a:pt x="477203" y="626745"/>
                    </a:cubicBezTo>
                    <a:lnTo>
                      <a:pt x="477203" y="590550"/>
                    </a:lnTo>
                    <a:cubicBezTo>
                      <a:pt x="483870" y="590550"/>
                      <a:pt x="489585" y="590550"/>
                      <a:pt x="496253" y="590550"/>
                    </a:cubicBezTo>
                    <a:cubicBezTo>
                      <a:pt x="501968" y="590550"/>
                      <a:pt x="508635" y="590550"/>
                      <a:pt x="515303" y="590550"/>
                    </a:cubicBezTo>
                    <a:lnTo>
                      <a:pt x="515303" y="628650"/>
                    </a:lnTo>
                    <a:close/>
                    <a:moveTo>
                      <a:pt x="439103" y="493395"/>
                    </a:moveTo>
                    <a:cubicBezTo>
                      <a:pt x="451485" y="494348"/>
                      <a:pt x="463868" y="495300"/>
                      <a:pt x="477203" y="495300"/>
                    </a:cubicBezTo>
                    <a:lnTo>
                      <a:pt x="477203" y="533400"/>
                    </a:lnTo>
                    <a:cubicBezTo>
                      <a:pt x="463868" y="533400"/>
                      <a:pt x="451485" y="532448"/>
                      <a:pt x="439103" y="531495"/>
                    </a:cubicBezTo>
                    <a:lnTo>
                      <a:pt x="439103" y="493395"/>
                    </a:lnTo>
                    <a:close/>
                    <a:moveTo>
                      <a:pt x="439103" y="621983"/>
                    </a:moveTo>
                    <a:cubicBezTo>
                      <a:pt x="425768" y="620078"/>
                      <a:pt x="412433" y="618173"/>
                      <a:pt x="401003" y="615315"/>
                    </a:cubicBezTo>
                    <a:lnTo>
                      <a:pt x="401003" y="584835"/>
                    </a:lnTo>
                    <a:cubicBezTo>
                      <a:pt x="413385" y="586740"/>
                      <a:pt x="425768" y="587693"/>
                      <a:pt x="439103" y="588645"/>
                    </a:cubicBezTo>
                    <a:lnTo>
                      <a:pt x="439103" y="621983"/>
                    </a:lnTo>
                    <a:close/>
                    <a:moveTo>
                      <a:pt x="362903" y="520065"/>
                    </a:moveTo>
                    <a:lnTo>
                      <a:pt x="362903" y="482918"/>
                    </a:lnTo>
                    <a:cubicBezTo>
                      <a:pt x="375285" y="484823"/>
                      <a:pt x="387668" y="487680"/>
                      <a:pt x="401003" y="488633"/>
                    </a:cubicBezTo>
                    <a:lnTo>
                      <a:pt x="401003" y="526733"/>
                    </a:lnTo>
                    <a:cubicBezTo>
                      <a:pt x="387668" y="524828"/>
                      <a:pt x="374333" y="522923"/>
                      <a:pt x="362903" y="520065"/>
                    </a:cubicBezTo>
                    <a:close/>
                    <a:moveTo>
                      <a:pt x="362903" y="603885"/>
                    </a:moveTo>
                    <a:cubicBezTo>
                      <a:pt x="339090" y="594360"/>
                      <a:pt x="324803" y="582930"/>
                      <a:pt x="324803" y="571500"/>
                    </a:cubicBezTo>
                    <a:lnTo>
                      <a:pt x="324803" y="569595"/>
                    </a:lnTo>
                    <a:cubicBezTo>
                      <a:pt x="324803" y="569595"/>
                      <a:pt x="324803" y="569595"/>
                      <a:pt x="325755" y="569595"/>
                    </a:cubicBezTo>
                    <a:cubicBezTo>
                      <a:pt x="328613" y="570548"/>
                      <a:pt x="330518" y="571500"/>
                      <a:pt x="333375" y="571500"/>
                    </a:cubicBezTo>
                    <a:cubicBezTo>
                      <a:pt x="342900" y="574358"/>
                      <a:pt x="352425" y="576263"/>
                      <a:pt x="362903" y="578168"/>
                    </a:cubicBezTo>
                    <a:lnTo>
                      <a:pt x="362903" y="603885"/>
                    </a:lnTo>
                    <a:close/>
                    <a:moveTo>
                      <a:pt x="210503" y="474345"/>
                    </a:moveTo>
                    <a:cubicBezTo>
                      <a:pt x="217170" y="474345"/>
                      <a:pt x="222885" y="475298"/>
                      <a:pt x="229553" y="475298"/>
                    </a:cubicBezTo>
                    <a:lnTo>
                      <a:pt x="229553" y="476250"/>
                    </a:lnTo>
                    <a:cubicBezTo>
                      <a:pt x="229553" y="489585"/>
                      <a:pt x="232410" y="502920"/>
                      <a:pt x="239078" y="513398"/>
                    </a:cubicBezTo>
                    <a:cubicBezTo>
                      <a:pt x="229553" y="513398"/>
                      <a:pt x="220028" y="512445"/>
                      <a:pt x="210503" y="511492"/>
                    </a:cubicBezTo>
                    <a:lnTo>
                      <a:pt x="210503" y="474345"/>
                    </a:lnTo>
                    <a:close/>
                    <a:moveTo>
                      <a:pt x="172403" y="360045"/>
                    </a:moveTo>
                    <a:cubicBezTo>
                      <a:pt x="184785" y="361950"/>
                      <a:pt x="197168" y="364808"/>
                      <a:pt x="210503" y="365760"/>
                    </a:cubicBezTo>
                    <a:lnTo>
                      <a:pt x="210503" y="403860"/>
                    </a:lnTo>
                    <a:cubicBezTo>
                      <a:pt x="197168" y="401955"/>
                      <a:pt x="183833" y="400050"/>
                      <a:pt x="172403" y="397193"/>
                    </a:cubicBezTo>
                    <a:lnTo>
                      <a:pt x="172403" y="360045"/>
                    </a:lnTo>
                    <a:close/>
                    <a:moveTo>
                      <a:pt x="172403" y="507683"/>
                    </a:moveTo>
                    <a:cubicBezTo>
                      <a:pt x="159068" y="505778"/>
                      <a:pt x="145733" y="503873"/>
                      <a:pt x="134303" y="501015"/>
                    </a:cubicBezTo>
                    <a:lnTo>
                      <a:pt x="134303" y="463868"/>
                    </a:lnTo>
                    <a:cubicBezTo>
                      <a:pt x="146685" y="465773"/>
                      <a:pt x="159068" y="468630"/>
                      <a:pt x="172403" y="469583"/>
                    </a:cubicBezTo>
                    <a:lnTo>
                      <a:pt x="172403" y="507683"/>
                    </a:lnTo>
                    <a:close/>
                    <a:moveTo>
                      <a:pt x="96203" y="352425"/>
                    </a:moveTo>
                    <a:lnTo>
                      <a:pt x="96203" y="335280"/>
                    </a:lnTo>
                    <a:cubicBezTo>
                      <a:pt x="107633" y="340995"/>
                      <a:pt x="120015" y="345758"/>
                      <a:pt x="134303" y="349568"/>
                    </a:cubicBezTo>
                    <a:lnTo>
                      <a:pt x="134303" y="384810"/>
                    </a:lnTo>
                    <a:cubicBezTo>
                      <a:pt x="110490" y="376238"/>
                      <a:pt x="96203" y="364808"/>
                      <a:pt x="96203" y="352425"/>
                    </a:cubicBezTo>
                    <a:close/>
                    <a:moveTo>
                      <a:pt x="96203" y="489585"/>
                    </a:moveTo>
                    <a:cubicBezTo>
                      <a:pt x="72390" y="480060"/>
                      <a:pt x="58103" y="468630"/>
                      <a:pt x="58103" y="457200"/>
                    </a:cubicBezTo>
                    <a:lnTo>
                      <a:pt x="58103" y="440055"/>
                    </a:lnTo>
                    <a:cubicBezTo>
                      <a:pt x="69533" y="445770"/>
                      <a:pt x="81915" y="450533"/>
                      <a:pt x="96203" y="454343"/>
                    </a:cubicBezTo>
                    <a:lnTo>
                      <a:pt x="96203" y="489585"/>
                    </a:lnTo>
                    <a:close/>
                    <a:moveTo>
                      <a:pt x="58103" y="192405"/>
                    </a:moveTo>
                    <a:cubicBezTo>
                      <a:pt x="69533" y="198120"/>
                      <a:pt x="81915" y="202883"/>
                      <a:pt x="96203" y="206693"/>
                    </a:cubicBezTo>
                    <a:lnTo>
                      <a:pt x="96203" y="241935"/>
                    </a:lnTo>
                    <a:cubicBezTo>
                      <a:pt x="72390" y="232410"/>
                      <a:pt x="58103" y="220980"/>
                      <a:pt x="58103" y="209550"/>
                    </a:cubicBezTo>
                    <a:lnTo>
                      <a:pt x="58103" y="192405"/>
                    </a:lnTo>
                    <a:close/>
                    <a:moveTo>
                      <a:pt x="172403" y="222885"/>
                    </a:moveTo>
                    <a:lnTo>
                      <a:pt x="172403" y="260985"/>
                    </a:lnTo>
                    <a:cubicBezTo>
                      <a:pt x="159068" y="259080"/>
                      <a:pt x="145733" y="257175"/>
                      <a:pt x="134303" y="254318"/>
                    </a:cubicBezTo>
                    <a:lnTo>
                      <a:pt x="134303" y="217170"/>
                    </a:lnTo>
                    <a:cubicBezTo>
                      <a:pt x="146685" y="219075"/>
                      <a:pt x="159068" y="220980"/>
                      <a:pt x="172403" y="222885"/>
                    </a:cubicBezTo>
                    <a:close/>
                    <a:moveTo>
                      <a:pt x="267653" y="57150"/>
                    </a:moveTo>
                    <a:cubicBezTo>
                      <a:pt x="383858" y="57150"/>
                      <a:pt x="477203" y="82868"/>
                      <a:pt x="477203" y="114300"/>
                    </a:cubicBezTo>
                    <a:cubicBezTo>
                      <a:pt x="477203" y="145733"/>
                      <a:pt x="383858" y="171450"/>
                      <a:pt x="267653" y="171450"/>
                    </a:cubicBezTo>
                    <a:cubicBezTo>
                      <a:pt x="151447" y="171450"/>
                      <a:pt x="58103" y="145733"/>
                      <a:pt x="58103" y="114300"/>
                    </a:cubicBezTo>
                    <a:cubicBezTo>
                      <a:pt x="58103" y="82868"/>
                      <a:pt x="151447" y="57150"/>
                      <a:pt x="267653" y="57150"/>
                    </a:cubicBezTo>
                    <a:close/>
                    <a:moveTo>
                      <a:pt x="324803" y="508635"/>
                    </a:moveTo>
                    <a:cubicBezTo>
                      <a:pt x="300990" y="499110"/>
                      <a:pt x="286703" y="487680"/>
                      <a:pt x="286703" y="476250"/>
                    </a:cubicBezTo>
                    <a:lnTo>
                      <a:pt x="286703" y="459105"/>
                    </a:lnTo>
                    <a:cubicBezTo>
                      <a:pt x="298133" y="464820"/>
                      <a:pt x="310515" y="469583"/>
                      <a:pt x="324803" y="473393"/>
                    </a:cubicBezTo>
                    <a:lnTo>
                      <a:pt x="324803" y="508635"/>
                    </a:lnTo>
                    <a:close/>
                    <a:moveTo>
                      <a:pt x="439103" y="241935"/>
                    </a:moveTo>
                    <a:lnTo>
                      <a:pt x="439103" y="207645"/>
                    </a:lnTo>
                    <a:cubicBezTo>
                      <a:pt x="452438" y="203835"/>
                      <a:pt x="465773" y="198120"/>
                      <a:pt x="477203" y="192405"/>
                    </a:cubicBezTo>
                    <a:lnTo>
                      <a:pt x="477203" y="209550"/>
                    </a:lnTo>
                    <a:cubicBezTo>
                      <a:pt x="477203" y="221933"/>
                      <a:pt x="462915" y="233363"/>
                      <a:pt x="439103" y="241935"/>
                    </a:cubicBezTo>
                    <a:close/>
                    <a:moveTo>
                      <a:pt x="362903" y="260033"/>
                    </a:moveTo>
                    <a:lnTo>
                      <a:pt x="362903" y="222885"/>
                    </a:lnTo>
                    <a:cubicBezTo>
                      <a:pt x="375285" y="220980"/>
                      <a:pt x="388620" y="219075"/>
                      <a:pt x="401003" y="217170"/>
                    </a:cubicBezTo>
                    <a:lnTo>
                      <a:pt x="401003" y="253365"/>
                    </a:lnTo>
                    <a:cubicBezTo>
                      <a:pt x="389573" y="256223"/>
                      <a:pt x="376238" y="258127"/>
                      <a:pt x="362903" y="260033"/>
                    </a:cubicBezTo>
                    <a:close/>
                    <a:moveTo>
                      <a:pt x="286703" y="266700"/>
                    </a:moveTo>
                    <a:lnTo>
                      <a:pt x="286703" y="228600"/>
                    </a:lnTo>
                    <a:cubicBezTo>
                      <a:pt x="298133" y="228600"/>
                      <a:pt x="311468" y="227648"/>
                      <a:pt x="324803" y="226695"/>
                    </a:cubicBezTo>
                    <a:lnTo>
                      <a:pt x="324803" y="264795"/>
                    </a:lnTo>
                    <a:cubicBezTo>
                      <a:pt x="312420" y="265748"/>
                      <a:pt x="300038" y="265748"/>
                      <a:pt x="286703" y="266700"/>
                    </a:cubicBezTo>
                    <a:close/>
                    <a:moveTo>
                      <a:pt x="210503" y="264795"/>
                    </a:moveTo>
                    <a:lnTo>
                      <a:pt x="210503" y="226695"/>
                    </a:lnTo>
                    <a:cubicBezTo>
                      <a:pt x="222885" y="227648"/>
                      <a:pt x="235267" y="228600"/>
                      <a:pt x="248603" y="228600"/>
                    </a:cubicBezTo>
                    <a:lnTo>
                      <a:pt x="248603" y="266700"/>
                    </a:lnTo>
                    <a:cubicBezTo>
                      <a:pt x="235267" y="265748"/>
                      <a:pt x="222885" y="265748"/>
                      <a:pt x="210503" y="264795"/>
                    </a:cubicBezTo>
                    <a:close/>
                    <a:moveTo>
                      <a:pt x="705803" y="381000"/>
                    </a:moveTo>
                    <a:cubicBezTo>
                      <a:pt x="705803" y="412433"/>
                      <a:pt x="612458" y="438150"/>
                      <a:pt x="496253" y="438150"/>
                    </a:cubicBezTo>
                    <a:cubicBezTo>
                      <a:pt x="380048" y="438150"/>
                      <a:pt x="286703" y="412433"/>
                      <a:pt x="286703" y="381000"/>
                    </a:cubicBezTo>
                    <a:cubicBezTo>
                      <a:pt x="286703" y="349568"/>
                      <a:pt x="380048" y="323850"/>
                      <a:pt x="496253" y="323850"/>
                    </a:cubicBezTo>
                    <a:cubicBezTo>
                      <a:pt x="612458" y="323850"/>
                      <a:pt x="705803" y="349568"/>
                      <a:pt x="705803" y="381000"/>
                    </a:cubicBezTo>
                    <a:close/>
                    <a:moveTo>
                      <a:pt x="762953" y="409575"/>
                    </a:moveTo>
                    <a:lnTo>
                      <a:pt x="762953" y="381000"/>
                    </a:lnTo>
                    <a:cubicBezTo>
                      <a:pt x="762953" y="336233"/>
                      <a:pt x="727710" y="303848"/>
                      <a:pt x="659130" y="285750"/>
                    </a:cubicBezTo>
                    <a:cubicBezTo>
                      <a:pt x="633413" y="279083"/>
                      <a:pt x="603885" y="273368"/>
                      <a:pt x="570548" y="270510"/>
                    </a:cubicBezTo>
                    <a:cubicBezTo>
                      <a:pt x="571500" y="266700"/>
                      <a:pt x="571500" y="261938"/>
                      <a:pt x="571500" y="257175"/>
                    </a:cubicBezTo>
                    <a:cubicBezTo>
                      <a:pt x="571500" y="230505"/>
                      <a:pt x="559118" y="207645"/>
                      <a:pt x="533400" y="190500"/>
                    </a:cubicBezTo>
                    <a:lnTo>
                      <a:pt x="533400" y="114300"/>
                    </a:lnTo>
                    <a:cubicBezTo>
                      <a:pt x="533400" y="69532"/>
                      <a:pt x="498158" y="37147"/>
                      <a:pt x="429578" y="19050"/>
                    </a:cubicBezTo>
                    <a:cubicBezTo>
                      <a:pt x="384810" y="6667"/>
                      <a:pt x="327660" y="0"/>
                      <a:pt x="266700" y="0"/>
                    </a:cubicBezTo>
                    <a:cubicBezTo>
                      <a:pt x="186690" y="0"/>
                      <a:pt x="0" y="11430"/>
                      <a:pt x="0" y="114300"/>
                    </a:cubicBezTo>
                    <a:lnTo>
                      <a:pt x="0" y="209550"/>
                    </a:lnTo>
                    <a:cubicBezTo>
                      <a:pt x="0" y="236220"/>
                      <a:pt x="12382" y="259080"/>
                      <a:pt x="38100" y="276225"/>
                    </a:cubicBezTo>
                    <a:lnTo>
                      <a:pt x="38100" y="294323"/>
                    </a:lnTo>
                    <a:cubicBezTo>
                      <a:pt x="15240" y="310515"/>
                      <a:pt x="0" y="332423"/>
                      <a:pt x="0" y="361950"/>
                    </a:cubicBezTo>
                    <a:lnTo>
                      <a:pt x="0" y="457200"/>
                    </a:lnTo>
                    <a:cubicBezTo>
                      <a:pt x="0" y="501967"/>
                      <a:pt x="35243" y="534353"/>
                      <a:pt x="103822" y="552450"/>
                    </a:cubicBezTo>
                    <a:cubicBezTo>
                      <a:pt x="148590" y="564833"/>
                      <a:pt x="205740" y="571500"/>
                      <a:pt x="266700" y="571500"/>
                    </a:cubicBezTo>
                    <a:cubicBezTo>
                      <a:pt x="266700" y="616268"/>
                      <a:pt x="301943" y="648653"/>
                      <a:pt x="370523" y="666750"/>
                    </a:cubicBezTo>
                    <a:cubicBezTo>
                      <a:pt x="415290" y="679133"/>
                      <a:pt x="472440" y="685800"/>
                      <a:pt x="533400" y="685800"/>
                    </a:cubicBezTo>
                    <a:cubicBezTo>
                      <a:pt x="613410" y="685800"/>
                      <a:pt x="800100" y="674370"/>
                      <a:pt x="800100" y="571500"/>
                    </a:cubicBezTo>
                    <a:lnTo>
                      <a:pt x="800100" y="476250"/>
                    </a:lnTo>
                    <a:cubicBezTo>
                      <a:pt x="801053" y="449580"/>
                      <a:pt x="788670" y="426720"/>
                      <a:pt x="762953" y="409575"/>
                    </a:cubicBezTo>
                    <a:close/>
                  </a:path>
                </a:pathLst>
              </a:custGeom>
              <a:solidFill>
                <a:srgbClr val="000000"/>
              </a:solidFill>
              <a:ln w="9525" cap="flat">
                <a:solidFill>
                  <a:schemeClr val="bg1"/>
                </a:solidFill>
                <a:prstDash val="solid"/>
                <a:miter/>
              </a:ln>
            </p:spPr>
            <p:txBody>
              <a:bodyPr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IN"/>
              </a:p>
            </p:txBody>
          </p:sp>
          <p:sp>
            <p:nvSpPr>
              <p:cNvPr id="18" name="TextBox 30">
                <a:extLst>
                  <a:ext uri="{FF2B5EF4-FFF2-40B4-BE49-F238E27FC236}">
                    <a16:creationId xmlns:a16="http://schemas.microsoft.com/office/drawing/2014/main" id="{BA0F64FF-663D-4687-9668-F12FC234B4A3}"/>
                  </a:ext>
                </a:extLst>
              </p:cNvPr>
              <p:cNvSpPr txBox="1"/>
              <p:nvPr/>
            </p:nvSpPr>
            <p:spPr>
              <a:xfrm>
                <a:off x="14864926" y="0"/>
                <a:ext cx="2019903" cy="9207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IN" sz="1600">
                    <a:solidFill>
                      <a:schemeClr val="bg1"/>
                    </a:solidFill>
                  </a:rPr>
                  <a:t>Price</a:t>
                </a:r>
                <a:r>
                  <a:rPr lang="en-IN" sz="1600" baseline="0">
                    <a:solidFill>
                      <a:schemeClr val="bg1"/>
                    </a:solidFill>
                  </a:rPr>
                  <a:t> to Cash Flow Ratio</a:t>
                </a:r>
              </a:p>
              <a:p>
                <a:pPr algn="ctr"/>
                <a:r>
                  <a:rPr lang="en-IN" sz="1200" baseline="0">
                    <a:solidFill>
                      <a:schemeClr val="bg1"/>
                    </a:solidFill>
                  </a:rPr>
                  <a:t>(Below 15)</a:t>
                </a:r>
                <a:endParaRPr lang="en-IN" sz="1200">
                  <a:solidFill>
                    <a:schemeClr val="bg1"/>
                  </a:solidFill>
                </a:endParaRPr>
              </a:p>
            </p:txBody>
          </p:sp>
          <p:sp>
            <p:nvSpPr>
              <p:cNvPr id="19" name="TextBox 46">
                <a:extLst>
                  <a:ext uri="{FF2B5EF4-FFF2-40B4-BE49-F238E27FC236}">
                    <a16:creationId xmlns:a16="http://schemas.microsoft.com/office/drawing/2014/main" id="{7312C4A3-153F-407C-8C5A-84A21B930091}"/>
                  </a:ext>
                </a:extLst>
              </p:cNvPr>
              <p:cNvSpPr txBox="1"/>
              <p:nvPr/>
            </p:nvSpPr>
            <p:spPr>
              <a:xfrm>
                <a:off x="8746429" y="98258"/>
                <a:ext cx="1699532" cy="801002"/>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IN" sz="1600" dirty="0">
                    <a:solidFill>
                      <a:schemeClr val="bg1"/>
                    </a:solidFill>
                  </a:rPr>
                  <a:t>Dividend</a:t>
                </a:r>
              </a:p>
              <a:p>
                <a:pPr algn="ctr"/>
                <a:r>
                  <a:rPr lang="en-IN" sz="1600" dirty="0" err="1">
                    <a:solidFill>
                      <a:schemeClr val="bg1"/>
                    </a:solidFill>
                  </a:rPr>
                  <a:t>Payout</a:t>
                </a:r>
                <a:r>
                  <a:rPr lang="en-IN" sz="1600" dirty="0">
                    <a:solidFill>
                      <a:schemeClr val="bg1"/>
                    </a:solidFill>
                  </a:rPr>
                  <a:t> Ratio</a:t>
                </a:r>
              </a:p>
              <a:p>
                <a:pPr algn="ctr"/>
                <a:r>
                  <a:rPr lang="en-IN" sz="1100" dirty="0">
                    <a:solidFill>
                      <a:schemeClr val="bg1"/>
                    </a:solidFill>
                  </a:rPr>
                  <a:t>(Between 30-50%)</a:t>
                </a:r>
              </a:p>
            </p:txBody>
          </p:sp>
          <p:sp>
            <p:nvSpPr>
              <p:cNvPr id="20" name="TextBox 48">
                <a:extLst>
                  <a:ext uri="{FF2B5EF4-FFF2-40B4-BE49-F238E27FC236}">
                    <a16:creationId xmlns:a16="http://schemas.microsoft.com/office/drawing/2014/main" id="{AA91C31F-E3BE-4F76-B46B-167EAA20777E}"/>
                  </a:ext>
                </a:extLst>
              </p:cNvPr>
              <p:cNvSpPr txBox="1"/>
              <p:nvPr/>
            </p:nvSpPr>
            <p:spPr>
              <a:xfrm>
                <a:off x="10869262" y="48968"/>
                <a:ext cx="1699532" cy="801002"/>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IN" sz="1600">
                    <a:solidFill>
                      <a:schemeClr val="bg1"/>
                    </a:solidFill>
                  </a:rPr>
                  <a:t>Earning Per Share</a:t>
                </a:r>
              </a:p>
              <a:p>
                <a:pPr algn="ctr"/>
                <a:r>
                  <a:rPr lang="en-IN" sz="1100">
                    <a:solidFill>
                      <a:schemeClr val="bg1"/>
                    </a:solidFill>
                  </a:rPr>
                  <a:t>(80 or higher)</a:t>
                </a:r>
              </a:p>
            </p:txBody>
          </p:sp>
          <p:sp>
            <p:nvSpPr>
              <p:cNvPr id="21" name="TextBox 49">
                <a:extLst>
                  <a:ext uri="{FF2B5EF4-FFF2-40B4-BE49-F238E27FC236}">
                    <a16:creationId xmlns:a16="http://schemas.microsoft.com/office/drawing/2014/main" id="{286A008E-C601-4107-B2EB-97D1C63DA983}"/>
                  </a:ext>
                </a:extLst>
              </p:cNvPr>
              <p:cNvSpPr txBox="1"/>
              <p:nvPr/>
            </p:nvSpPr>
            <p:spPr>
              <a:xfrm>
                <a:off x="12992096" y="67168"/>
                <a:ext cx="1699532" cy="801002"/>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IN" sz="1600" dirty="0">
                    <a:solidFill>
                      <a:schemeClr val="bg1"/>
                    </a:solidFill>
                  </a:rPr>
                  <a:t>Price</a:t>
                </a:r>
                <a:r>
                  <a:rPr lang="en-IN" sz="1600" baseline="0" dirty="0">
                    <a:solidFill>
                      <a:schemeClr val="bg1"/>
                    </a:solidFill>
                  </a:rPr>
                  <a:t> to Sales </a:t>
                </a:r>
                <a:r>
                  <a:rPr lang="en-IN" sz="1600" dirty="0">
                    <a:solidFill>
                      <a:schemeClr val="bg1"/>
                    </a:solidFill>
                  </a:rPr>
                  <a:t>Ratio</a:t>
                </a:r>
              </a:p>
            </p:txBody>
          </p:sp>
        </p:grpSp>
        <p:sp>
          <p:nvSpPr>
            <p:cNvPr id="5" name="Graphic 24" descr="Coins with solid fill">
              <a:extLst>
                <a:ext uri="{FF2B5EF4-FFF2-40B4-BE49-F238E27FC236}">
                  <a16:creationId xmlns:a16="http://schemas.microsoft.com/office/drawing/2014/main" id="{037BF5C2-7875-4F94-B005-56D82E9E807E}"/>
                </a:ext>
              </a:extLst>
            </p:cNvPr>
            <p:cNvSpPr/>
            <p:nvPr/>
          </p:nvSpPr>
          <p:spPr>
            <a:xfrm>
              <a:off x="10476086" y="212283"/>
              <a:ext cx="465668" cy="498928"/>
            </a:xfrm>
            <a:custGeom>
              <a:avLst/>
              <a:gdLst>
                <a:gd name="connsiteX0" fmla="*/ 743903 w 800151"/>
                <a:gd name="connsiteY0" fmla="*/ 571500 h 685800"/>
                <a:gd name="connsiteX1" fmla="*/ 705803 w 800151"/>
                <a:gd name="connsiteY1" fmla="*/ 603885 h 685800"/>
                <a:gd name="connsiteX2" fmla="*/ 705803 w 800151"/>
                <a:gd name="connsiteY2" fmla="*/ 569595 h 685800"/>
                <a:gd name="connsiteX3" fmla="*/ 743903 w 800151"/>
                <a:gd name="connsiteY3" fmla="*/ 554355 h 685800"/>
                <a:gd name="connsiteX4" fmla="*/ 743903 w 800151"/>
                <a:gd name="connsiteY4" fmla="*/ 571500 h 685800"/>
                <a:gd name="connsiteX5" fmla="*/ 667703 w 800151"/>
                <a:gd name="connsiteY5" fmla="*/ 508635 h 685800"/>
                <a:gd name="connsiteX6" fmla="*/ 667703 w 800151"/>
                <a:gd name="connsiteY6" fmla="*/ 474345 h 685800"/>
                <a:gd name="connsiteX7" fmla="*/ 705803 w 800151"/>
                <a:gd name="connsiteY7" fmla="*/ 459105 h 685800"/>
                <a:gd name="connsiteX8" fmla="*/ 705803 w 800151"/>
                <a:gd name="connsiteY8" fmla="*/ 476250 h 685800"/>
                <a:gd name="connsiteX9" fmla="*/ 667703 w 800151"/>
                <a:gd name="connsiteY9" fmla="*/ 508635 h 685800"/>
                <a:gd name="connsiteX10" fmla="*/ 667703 w 800151"/>
                <a:gd name="connsiteY10" fmla="*/ 615315 h 685800"/>
                <a:gd name="connsiteX11" fmla="*/ 629603 w 800151"/>
                <a:gd name="connsiteY11" fmla="*/ 621983 h 685800"/>
                <a:gd name="connsiteX12" fmla="*/ 629603 w 800151"/>
                <a:gd name="connsiteY12" fmla="*/ 584835 h 685800"/>
                <a:gd name="connsiteX13" fmla="*/ 667703 w 800151"/>
                <a:gd name="connsiteY13" fmla="*/ 579120 h 685800"/>
                <a:gd name="connsiteX14" fmla="*/ 667703 w 800151"/>
                <a:gd name="connsiteY14" fmla="*/ 615315 h 685800"/>
                <a:gd name="connsiteX15" fmla="*/ 591503 w 800151"/>
                <a:gd name="connsiteY15" fmla="*/ 489585 h 685800"/>
                <a:gd name="connsiteX16" fmla="*/ 629603 w 800151"/>
                <a:gd name="connsiteY16" fmla="*/ 483870 h 685800"/>
                <a:gd name="connsiteX17" fmla="*/ 629603 w 800151"/>
                <a:gd name="connsiteY17" fmla="*/ 520065 h 685800"/>
                <a:gd name="connsiteX18" fmla="*/ 591503 w 800151"/>
                <a:gd name="connsiteY18" fmla="*/ 526733 h 685800"/>
                <a:gd name="connsiteX19" fmla="*/ 591503 w 800151"/>
                <a:gd name="connsiteY19" fmla="*/ 489585 h 685800"/>
                <a:gd name="connsiteX20" fmla="*/ 591503 w 800151"/>
                <a:gd name="connsiteY20" fmla="*/ 626745 h 685800"/>
                <a:gd name="connsiteX21" fmla="*/ 553403 w 800151"/>
                <a:gd name="connsiteY21" fmla="*/ 628650 h 685800"/>
                <a:gd name="connsiteX22" fmla="*/ 553403 w 800151"/>
                <a:gd name="connsiteY22" fmla="*/ 590550 h 685800"/>
                <a:gd name="connsiteX23" fmla="*/ 591503 w 800151"/>
                <a:gd name="connsiteY23" fmla="*/ 588645 h 685800"/>
                <a:gd name="connsiteX24" fmla="*/ 591503 w 800151"/>
                <a:gd name="connsiteY24" fmla="*/ 626745 h 685800"/>
                <a:gd name="connsiteX25" fmla="*/ 515303 w 800151"/>
                <a:gd name="connsiteY25" fmla="*/ 533400 h 685800"/>
                <a:gd name="connsiteX26" fmla="*/ 515303 w 800151"/>
                <a:gd name="connsiteY26" fmla="*/ 495300 h 685800"/>
                <a:gd name="connsiteX27" fmla="*/ 553403 w 800151"/>
                <a:gd name="connsiteY27" fmla="*/ 493395 h 685800"/>
                <a:gd name="connsiteX28" fmla="*/ 553403 w 800151"/>
                <a:gd name="connsiteY28" fmla="*/ 531495 h 685800"/>
                <a:gd name="connsiteX29" fmla="*/ 515303 w 800151"/>
                <a:gd name="connsiteY29" fmla="*/ 533400 h 685800"/>
                <a:gd name="connsiteX30" fmla="*/ 515303 w 800151"/>
                <a:gd name="connsiteY30" fmla="*/ 628650 h 685800"/>
                <a:gd name="connsiteX31" fmla="*/ 477203 w 800151"/>
                <a:gd name="connsiteY31" fmla="*/ 626745 h 685800"/>
                <a:gd name="connsiteX32" fmla="*/ 477203 w 800151"/>
                <a:gd name="connsiteY32" fmla="*/ 590550 h 685800"/>
                <a:gd name="connsiteX33" fmla="*/ 496253 w 800151"/>
                <a:gd name="connsiteY33" fmla="*/ 590550 h 685800"/>
                <a:gd name="connsiteX34" fmla="*/ 515303 w 800151"/>
                <a:gd name="connsiteY34" fmla="*/ 590550 h 685800"/>
                <a:gd name="connsiteX35" fmla="*/ 515303 w 800151"/>
                <a:gd name="connsiteY35" fmla="*/ 628650 h 685800"/>
                <a:gd name="connsiteX36" fmla="*/ 439103 w 800151"/>
                <a:gd name="connsiteY36" fmla="*/ 493395 h 685800"/>
                <a:gd name="connsiteX37" fmla="*/ 477203 w 800151"/>
                <a:gd name="connsiteY37" fmla="*/ 495300 h 685800"/>
                <a:gd name="connsiteX38" fmla="*/ 477203 w 800151"/>
                <a:gd name="connsiteY38" fmla="*/ 533400 h 685800"/>
                <a:gd name="connsiteX39" fmla="*/ 439103 w 800151"/>
                <a:gd name="connsiteY39" fmla="*/ 531495 h 685800"/>
                <a:gd name="connsiteX40" fmla="*/ 439103 w 800151"/>
                <a:gd name="connsiteY40" fmla="*/ 493395 h 685800"/>
                <a:gd name="connsiteX41" fmla="*/ 439103 w 800151"/>
                <a:gd name="connsiteY41" fmla="*/ 621983 h 685800"/>
                <a:gd name="connsiteX42" fmla="*/ 401003 w 800151"/>
                <a:gd name="connsiteY42" fmla="*/ 615315 h 685800"/>
                <a:gd name="connsiteX43" fmla="*/ 401003 w 800151"/>
                <a:gd name="connsiteY43" fmla="*/ 584835 h 685800"/>
                <a:gd name="connsiteX44" fmla="*/ 439103 w 800151"/>
                <a:gd name="connsiteY44" fmla="*/ 588645 h 685800"/>
                <a:gd name="connsiteX45" fmla="*/ 439103 w 800151"/>
                <a:gd name="connsiteY45" fmla="*/ 621983 h 685800"/>
                <a:gd name="connsiteX46" fmla="*/ 362903 w 800151"/>
                <a:gd name="connsiteY46" fmla="*/ 520065 h 685800"/>
                <a:gd name="connsiteX47" fmla="*/ 362903 w 800151"/>
                <a:gd name="connsiteY47" fmla="*/ 482918 h 685800"/>
                <a:gd name="connsiteX48" fmla="*/ 401003 w 800151"/>
                <a:gd name="connsiteY48" fmla="*/ 488633 h 685800"/>
                <a:gd name="connsiteX49" fmla="*/ 401003 w 800151"/>
                <a:gd name="connsiteY49" fmla="*/ 526733 h 685800"/>
                <a:gd name="connsiteX50" fmla="*/ 362903 w 800151"/>
                <a:gd name="connsiteY50" fmla="*/ 520065 h 685800"/>
                <a:gd name="connsiteX51" fmla="*/ 362903 w 800151"/>
                <a:gd name="connsiteY51" fmla="*/ 603885 h 685800"/>
                <a:gd name="connsiteX52" fmla="*/ 324803 w 800151"/>
                <a:gd name="connsiteY52" fmla="*/ 571500 h 685800"/>
                <a:gd name="connsiteX53" fmla="*/ 324803 w 800151"/>
                <a:gd name="connsiteY53" fmla="*/ 569595 h 685800"/>
                <a:gd name="connsiteX54" fmla="*/ 325755 w 800151"/>
                <a:gd name="connsiteY54" fmla="*/ 569595 h 685800"/>
                <a:gd name="connsiteX55" fmla="*/ 333375 w 800151"/>
                <a:gd name="connsiteY55" fmla="*/ 571500 h 685800"/>
                <a:gd name="connsiteX56" fmla="*/ 362903 w 800151"/>
                <a:gd name="connsiteY56" fmla="*/ 578168 h 685800"/>
                <a:gd name="connsiteX57" fmla="*/ 362903 w 800151"/>
                <a:gd name="connsiteY57" fmla="*/ 603885 h 685800"/>
                <a:gd name="connsiteX58" fmla="*/ 210503 w 800151"/>
                <a:gd name="connsiteY58" fmla="*/ 474345 h 685800"/>
                <a:gd name="connsiteX59" fmla="*/ 229553 w 800151"/>
                <a:gd name="connsiteY59" fmla="*/ 475298 h 685800"/>
                <a:gd name="connsiteX60" fmla="*/ 229553 w 800151"/>
                <a:gd name="connsiteY60" fmla="*/ 476250 h 685800"/>
                <a:gd name="connsiteX61" fmla="*/ 239078 w 800151"/>
                <a:gd name="connsiteY61" fmla="*/ 513398 h 685800"/>
                <a:gd name="connsiteX62" fmla="*/ 210503 w 800151"/>
                <a:gd name="connsiteY62" fmla="*/ 511492 h 685800"/>
                <a:gd name="connsiteX63" fmla="*/ 210503 w 800151"/>
                <a:gd name="connsiteY63" fmla="*/ 474345 h 685800"/>
                <a:gd name="connsiteX64" fmla="*/ 172403 w 800151"/>
                <a:gd name="connsiteY64" fmla="*/ 360045 h 685800"/>
                <a:gd name="connsiteX65" fmla="*/ 210503 w 800151"/>
                <a:gd name="connsiteY65" fmla="*/ 365760 h 685800"/>
                <a:gd name="connsiteX66" fmla="*/ 210503 w 800151"/>
                <a:gd name="connsiteY66" fmla="*/ 403860 h 685800"/>
                <a:gd name="connsiteX67" fmla="*/ 172403 w 800151"/>
                <a:gd name="connsiteY67" fmla="*/ 397193 h 685800"/>
                <a:gd name="connsiteX68" fmla="*/ 172403 w 800151"/>
                <a:gd name="connsiteY68" fmla="*/ 360045 h 685800"/>
                <a:gd name="connsiteX69" fmla="*/ 172403 w 800151"/>
                <a:gd name="connsiteY69" fmla="*/ 507683 h 685800"/>
                <a:gd name="connsiteX70" fmla="*/ 134303 w 800151"/>
                <a:gd name="connsiteY70" fmla="*/ 501015 h 685800"/>
                <a:gd name="connsiteX71" fmla="*/ 134303 w 800151"/>
                <a:gd name="connsiteY71" fmla="*/ 463868 h 685800"/>
                <a:gd name="connsiteX72" fmla="*/ 172403 w 800151"/>
                <a:gd name="connsiteY72" fmla="*/ 469583 h 685800"/>
                <a:gd name="connsiteX73" fmla="*/ 172403 w 800151"/>
                <a:gd name="connsiteY73" fmla="*/ 507683 h 685800"/>
                <a:gd name="connsiteX74" fmla="*/ 96203 w 800151"/>
                <a:gd name="connsiteY74" fmla="*/ 352425 h 685800"/>
                <a:gd name="connsiteX75" fmla="*/ 96203 w 800151"/>
                <a:gd name="connsiteY75" fmla="*/ 335280 h 685800"/>
                <a:gd name="connsiteX76" fmla="*/ 134303 w 800151"/>
                <a:gd name="connsiteY76" fmla="*/ 349568 h 685800"/>
                <a:gd name="connsiteX77" fmla="*/ 134303 w 800151"/>
                <a:gd name="connsiteY77" fmla="*/ 384810 h 685800"/>
                <a:gd name="connsiteX78" fmla="*/ 96203 w 800151"/>
                <a:gd name="connsiteY78" fmla="*/ 352425 h 685800"/>
                <a:gd name="connsiteX79" fmla="*/ 96203 w 800151"/>
                <a:gd name="connsiteY79" fmla="*/ 489585 h 685800"/>
                <a:gd name="connsiteX80" fmla="*/ 58103 w 800151"/>
                <a:gd name="connsiteY80" fmla="*/ 457200 h 685800"/>
                <a:gd name="connsiteX81" fmla="*/ 58103 w 800151"/>
                <a:gd name="connsiteY81" fmla="*/ 440055 h 685800"/>
                <a:gd name="connsiteX82" fmla="*/ 96203 w 800151"/>
                <a:gd name="connsiteY82" fmla="*/ 454343 h 685800"/>
                <a:gd name="connsiteX83" fmla="*/ 96203 w 800151"/>
                <a:gd name="connsiteY83" fmla="*/ 489585 h 685800"/>
                <a:gd name="connsiteX84" fmla="*/ 58103 w 800151"/>
                <a:gd name="connsiteY84" fmla="*/ 192405 h 685800"/>
                <a:gd name="connsiteX85" fmla="*/ 96203 w 800151"/>
                <a:gd name="connsiteY85" fmla="*/ 206693 h 685800"/>
                <a:gd name="connsiteX86" fmla="*/ 96203 w 800151"/>
                <a:gd name="connsiteY86" fmla="*/ 241935 h 685800"/>
                <a:gd name="connsiteX87" fmla="*/ 58103 w 800151"/>
                <a:gd name="connsiteY87" fmla="*/ 209550 h 685800"/>
                <a:gd name="connsiteX88" fmla="*/ 58103 w 800151"/>
                <a:gd name="connsiteY88" fmla="*/ 192405 h 685800"/>
                <a:gd name="connsiteX89" fmla="*/ 172403 w 800151"/>
                <a:gd name="connsiteY89" fmla="*/ 222885 h 685800"/>
                <a:gd name="connsiteX90" fmla="*/ 172403 w 800151"/>
                <a:gd name="connsiteY90" fmla="*/ 260985 h 685800"/>
                <a:gd name="connsiteX91" fmla="*/ 134303 w 800151"/>
                <a:gd name="connsiteY91" fmla="*/ 254318 h 685800"/>
                <a:gd name="connsiteX92" fmla="*/ 134303 w 800151"/>
                <a:gd name="connsiteY92" fmla="*/ 217170 h 685800"/>
                <a:gd name="connsiteX93" fmla="*/ 172403 w 800151"/>
                <a:gd name="connsiteY93" fmla="*/ 222885 h 685800"/>
                <a:gd name="connsiteX94" fmla="*/ 267653 w 800151"/>
                <a:gd name="connsiteY94" fmla="*/ 57150 h 685800"/>
                <a:gd name="connsiteX95" fmla="*/ 477203 w 800151"/>
                <a:gd name="connsiteY95" fmla="*/ 114300 h 685800"/>
                <a:gd name="connsiteX96" fmla="*/ 267653 w 800151"/>
                <a:gd name="connsiteY96" fmla="*/ 171450 h 685800"/>
                <a:gd name="connsiteX97" fmla="*/ 58103 w 800151"/>
                <a:gd name="connsiteY97" fmla="*/ 114300 h 685800"/>
                <a:gd name="connsiteX98" fmla="*/ 267653 w 800151"/>
                <a:gd name="connsiteY98" fmla="*/ 57150 h 685800"/>
                <a:gd name="connsiteX99" fmla="*/ 324803 w 800151"/>
                <a:gd name="connsiteY99" fmla="*/ 508635 h 685800"/>
                <a:gd name="connsiteX100" fmla="*/ 286703 w 800151"/>
                <a:gd name="connsiteY100" fmla="*/ 476250 h 685800"/>
                <a:gd name="connsiteX101" fmla="*/ 286703 w 800151"/>
                <a:gd name="connsiteY101" fmla="*/ 459105 h 685800"/>
                <a:gd name="connsiteX102" fmla="*/ 324803 w 800151"/>
                <a:gd name="connsiteY102" fmla="*/ 473393 h 685800"/>
                <a:gd name="connsiteX103" fmla="*/ 324803 w 800151"/>
                <a:gd name="connsiteY103" fmla="*/ 508635 h 685800"/>
                <a:gd name="connsiteX104" fmla="*/ 439103 w 800151"/>
                <a:gd name="connsiteY104" fmla="*/ 241935 h 685800"/>
                <a:gd name="connsiteX105" fmla="*/ 439103 w 800151"/>
                <a:gd name="connsiteY105" fmla="*/ 207645 h 685800"/>
                <a:gd name="connsiteX106" fmla="*/ 477203 w 800151"/>
                <a:gd name="connsiteY106" fmla="*/ 192405 h 685800"/>
                <a:gd name="connsiteX107" fmla="*/ 477203 w 800151"/>
                <a:gd name="connsiteY107" fmla="*/ 209550 h 685800"/>
                <a:gd name="connsiteX108" fmla="*/ 439103 w 800151"/>
                <a:gd name="connsiteY108" fmla="*/ 241935 h 685800"/>
                <a:gd name="connsiteX109" fmla="*/ 362903 w 800151"/>
                <a:gd name="connsiteY109" fmla="*/ 260033 h 685800"/>
                <a:gd name="connsiteX110" fmla="*/ 362903 w 800151"/>
                <a:gd name="connsiteY110" fmla="*/ 222885 h 685800"/>
                <a:gd name="connsiteX111" fmla="*/ 401003 w 800151"/>
                <a:gd name="connsiteY111" fmla="*/ 217170 h 685800"/>
                <a:gd name="connsiteX112" fmla="*/ 401003 w 800151"/>
                <a:gd name="connsiteY112" fmla="*/ 253365 h 685800"/>
                <a:gd name="connsiteX113" fmla="*/ 362903 w 800151"/>
                <a:gd name="connsiteY113" fmla="*/ 260033 h 685800"/>
                <a:gd name="connsiteX114" fmla="*/ 286703 w 800151"/>
                <a:gd name="connsiteY114" fmla="*/ 266700 h 685800"/>
                <a:gd name="connsiteX115" fmla="*/ 286703 w 800151"/>
                <a:gd name="connsiteY115" fmla="*/ 228600 h 685800"/>
                <a:gd name="connsiteX116" fmla="*/ 324803 w 800151"/>
                <a:gd name="connsiteY116" fmla="*/ 226695 h 685800"/>
                <a:gd name="connsiteX117" fmla="*/ 324803 w 800151"/>
                <a:gd name="connsiteY117" fmla="*/ 264795 h 685800"/>
                <a:gd name="connsiteX118" fmla="*/ 286703 w 800151"/>
                <a:gd name="connsiteY118" fmla="*/ 266700 h 685800"/>
                <a:gd name="connsiteX119" fmla="*/ 210503 w 800151"/>
                <a:gd name="connsiteY119" fmla="*/ 264795 h 685800"/>
                <a:gd name="connsiteX120" fmla="*/ 210503 w 800151"/>
                <a:gd name="connsiteY120" fmla="*/ 226695 h 685800"/>
                <a:gd name="connsiteX121" fmla="*/ 248603 w 800151"/>
                <a:gd name="connsiteY121" fmla="*/ 228600 h 685800"/>
                <a:gd name="connsiteX122" fmla="*/ 248603 w 800151"/>
                <a:gd name="connsiteY122" fmla="*/ 266700 h 685800"/>
                <a:gd name="connsiteX123" fmla="*/ 210503 w 800151"/>
                <a:gd name="connsiteY123" fmla="*/ 264795 h 685800"/>
                <a:gd name="connsiteX124" fmla="*/ 705803 w 800151"/>
                <a:gd name="connsiteY124" fmla="*/ 381000 h 685800"/>
                <a:gd name="connsiteX125" fmla="*/ 496253 w 800151"/>
                <a:gd name="connsiteY125" fmla="*/ 438150 h 685800"/>
                <a:gd name="connsiteX126" fmla="*/ 286703 w 800151"/>
                <a:gd name="connsiteY126" fmla="*/ 381000 h 685800"/>
                <a:gd name="connsiteX127" fmla="*/ 496253 w 800151"/>
                <a:gd name="connsiteY127" fmla="*/ 323850 h 685800"/>
                <a:gd name="connsiteX128" fmla="*/ 705803 w 800151"/>
                <a:gd name="connsiteY128" fmla="*/ 381000 h 685800"/>
                <a:gd name="connsiteX129" fmla="*/ 762953 w 800151"/>
                <a:gd name="connsiteY129" fmla="*/ 409575 h 685800"/>
                <a:gd name="connsiteX130" fmla="*/ 762953 w 800151"/>
                <a:gd name="connsiteY130" fmla="*/ 381000 h 685800"/>
                <a:gd name="connsiteX131" fmla="*/ 659130 w 800151"/>
                <a:gd name="connsiteY131" fmla="*/ 285750 h 685800"/>
                <a:gd name="connsiteX132" fmla="*/ 570548 w 800151"/>
                <a:gd name="connsiteY132" fmla="*/ 270510 h 685800"/>
                <a:gd name="connsiteX133" fmla="*/ 571500 w 800151"/>
                <a:gd name="connsiteY133" fmla="*/ 257175 h 685800"/>
                <a:gd name="connsiteX134" fmla="*/ 533400 w 800151"/>
                <a:gd name="connsiteY134" fmla="*/ 190500 h 685800"/>
                <a:gd name="connsiteX135" fmla="*/ 533400 w 800151"/>
                <a:gd name="connsiteY135" fmla="*/ 114300 h 685800"/>
                <a:gd name="connsiteX136" fmla="*/ 429578 w 800151"/>
                <a:gd name="connsiteY136" fmla="*/ 19050 h 685800"/>
                <a:gd name="connsiteX137" fmla="*/ 266700 w 800151"/>
                <a:gd name="connsiteY137" fmla="*/ 0 h 685800"/>
                <a:gd name="connsiteX138" fmla="*/ 0 w 800151"/>
                <a:gd name="connsiteY138" fmla="*/ 114300 h 685800"/>
                <a:gd name="connsiteX139" fmla="*/ 0 w 800151"/>
                <a:gd name="connsiteY139" fmla="*/ 209550 h 685800"/>
                <a:gd name="connsiteX140" fmla="*/ 38100 w 800151"/>
                <a:gd name="connsiteY140" fmla="*/ 276225 h 685800"/>
                <a:gd name="connsiteX141" fmla="*/ 38100 w 800151"/>
                <a:gd name="connsiteY141" fmla="*/ 294323 h 685800"/>
                <a:gd name="connsiteX142" fmla="*/ 0 w 800151"/>
                <a:gd name="connsiteY142" fmla="*/ 361950 h 685800"/>
                <a:gd name="connsiteX143" fmla="*/ 0 w 800151"/>
                <a:gd name="connsiteY143" fmla="*/ 457200 h 685800"/>
                <a:gd name="connsiteX144" fmla="*/ 103822 w 800151"/>
                <a:gd name="connsiteY144" fmla="*/ 552450 h 685800"/>
                <a:gd name="connsiteX145" fmla="*/ 266700 w 800151"/>
                <a:gd name="connsiteY145" fmla="*/ 571500 h 685800"/>
                <a:gd name="connsiteX146" fmla="*/ 370523 w 800151"/>
                <a:gd name="connsiteY146" fmla="*/ 666750 h 685800"/>
                <a:gd name="connsiteX147" fmla="*/ 533400 w 800151"/>
                <a:gd name="connsiteY147" fmla="*/ 685800 h 685800"/>
                <a:gd name="connsiteX148" fmla="*/ 800100 w 800151"/>
                <a:gd name="connsiteY148" fmla="*/ 571500 h 685800"/>
                <a:gd name="connsiteX149" fmla="*/ 800100 w 800151"/>
                <a:gd name="connsiteY149" fmla="*/ 476250 h 685800"/>
                <a:gd name="connsiteX150" fmla="*/ 762953 w 800151"/>
                <a:gd name="connsiteY150" fmla="*/ 40957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800151" h="685800">
                  <a:moveTo>
                    <a:pt x="743903" y="571500"/>
                  </a:moveTo>
                  <a:cubicBezTo>
                    <a:pt x="743903" y="583883"/>
                    <a:pt x="729615" y="595313"/>
                    <a:pt x="705803" y="603885"/>
                  </a:cubicBezTo>
                  <a:lnTo>
                    <a:pt x="705803" y="569595"/>
                  </a:lnTo>
                  <a:cubicBezTo>
                    <a:pt x="719138" y="565785"/>
                    <a:pt x="732473" y="560070"/>
                    <a:pt x="743903" y="554355"/>
                  </a:cubicBezTo>
                  <a:lnTo>
                    <a:pt x="743903" y="571500"/>
                  </a:lnTo>
                  <a:close/>
                  <a:moveTo>
                    <a:pt x="667703" y="508635"/>
                  </a:moveTo>
                  <a:lnTo>
                    <a:pt x="667703" y="474345"/>
                  </a:lnTo>
                  <a:cubicBezTo>
                    <a:pt x="681038" y="470535"/>
                    <a:pt x="694373" y="464820"/>
                    <a:pt x="705803" y="459105"/>
                  </a:cubicBezTo>
                  <a:lnTo>
                    <a:pt x="705803" y="476250"/>
                  </a:lnTo>
                  <a:cubicBezTo>
                    <a:pt x="705803" y="488633"/>
                    <a:pt x="691515" y="500063"/>
                    <a:pt x="667703" y="508635"/>
                  </a:cubicBezTo>
                  <a:close/>
                  <a:moveTo>
                    <a:pt x="667703" y="615315"/>
                  </a:moveTo>
                  <a:cubicBezTo>
                    <a:pt x="656273" y="618173"/>
                    <a:pt x="642938" y="620078"/>
                    <a:pt x="629603" y="621983"/>
                  </a:cubicBezTo>
                  <a:lnTo>
                    <a:pt x="629603" y="584835"/>
                  </a:lnTo>
                  <a:cubicBezTo>
                    <a:pt x="641985" y="582930"/>
                    <a:pt x="655320" y="581025"/>
                    <a:pt x="667703" y="579120"/>
                  </a:cubicBezTo>
                  <a:lnTo>
                    <a:pt x="667703" y="615315"/>
                  </a:lnTo>
                  <a:close/>
                  <a:moveTo>
                    <a:pt x="591503" y="489585"/>
                  </a:moveTo>
                  <a:cubicBezTo>
                    <a:pt x="603885" y="487680"/>
                    <a:pt x="617220" y="485775"/>
                    <a:pt x="629603" y="483870"/>
                  </a:cubicBezTo>
                  <a:lnTo>
                    <a:pt x="629603" y="520065"/>
                  </a:lnTo>
                  <a:cubicBezTo>
                    <a:pt x="618173" y="522923"/>
                    <a:pt x="604838" y="524828"/>
                    <a:pt x="591503" y="526733"/>
                  </a:cubicBezTo>
                  <a:lnTo>
                    <a:pt x="591503" y="489585"/>
                  </a:lnTo>
                  <a:close/>
                  <a:moveTo>
                    <a:pt x="591503" y="626745"/>
                  </a:moveTo>
                  <a:cubicBezTo>
                    <a:pt x="579120" y="627698"/>
                    <a:pt x="566738" y="628650"/>
                    <a:pt x="553403" y="628650"/>
                  </a:cubicBezTo>
                  <a:lnTo>
                    <a:pt x="553403" y="590550"/>
                  </a:lnTo>
                  <a:cubicBezTo>
                    <a:pt x="564833" y="590550"/>
                    <a:pt x="578168" y="589598"/>
                    <a:pt x="591503" y="588645"/>
                  </a:cubicBezTo>
                  <a:lnTo>
                    <a:pt x="591503" y="626745"/>
                  </a:lnTo>
                  <a:close/>
                  <a:moveTo>
                    <a:pt x="515303" y="533400"/>
                  </a:moveTo>
                  <a:lnTo>
                    <a:pt x="515303" y="495300"/>
                  </a:lnTo>
                  <a:cubicBezTo>
                    <a:pt x="526733" y="495300"/>
                    <a:pt x="540068" y="494348"/>
                    <a:pt x="553403" y="493395"/>
                  </a:cubicBezTo>
                  <a:lnTo>
                    <a:pt x="553403" y="531495"/>
                  </a:lnTo>
                  <a:cubicBezTo>
                    <a:pt x="541020" y="532448"/>
                    <a:pt x="528638" y="532448"/>
                    <a:pt x="515303" y="533400"/>
                  </a:cubicBezTo>
                  <a:close/>
                  <a:moveTo>
                    <a:pt x="515303" y="628650"/>
                  </a:moveTo>
                  <a:cubicBezTo>
                    <a:pt x="501968" y="628650"/>
                    <a:pt x="489585" y="627698"/>
                    <a:pt x="477203" y="626745"/>
                  </a:cubicBezTo>
                  <a:lnTo>
                    <a:pt x="477203" y="590550"/>
                  </a:lnTo>
                  <a:cubicBezTo>
                    <a:pt x="483870" y="590550"/>
                    <a:pt x="489585" y="590550"/>
                    <a:pt x="496253" y="590550"/>
                  </a:cubicBezTo>
                  <a:cubicBezTo>
                    <a:pt x="501968" y="590550"/>
                    <a:pt x="508635" y="590550"/>
                    <a:pt x="515303" y="590550"/>
                  </a:cubicBezTo>
                  <a:lnTo>
                    <a:pt x="515303" y="628650"/>
                  </a:lnTo>
                  <a:close/>
                  <a:moveTo>
                    <a:pt x="439103" y="493395"/>
                  </a:moveTo>
                  <a:cubicBezTo>
                    <a:pt x="451485" y="494348"/>
                    <a:pt x="463868" y="495300"/>
                    <a:pt x="477203" y="495300"/>
                  </a:cubicBezTo>
                  <a:lnTo>
                    <a:pt x="477203" y="533400"/>
                  </a:lnTo>
                  <a:cubicBezTo>
                    <a:pt x="463868" y="533400"/>
                    <a:pt x="451485" y="532448"/>
                    <a:pt x="439103" y="531495"/>
                  </a:cubicBezTo>
                  <a:lnTo>
                    <a:pt x="439103" y="493395"/>
                  </a:lnTo>
                  <a:close/>
                  <a:moveTo>
                    <a:pt x="439103" y="621983"/>
                  </a:moveTo>
                  <a:cubicBezTo>
                    <a:pt x="425768" y="620078"/>
                    <a:pt x="412433" y="618173"/>
                    <a:pt x="401003" y="615315"/>
                  </a:cubicBezTo>
                  <a:lnTo>
                    <a:pt x="401003" y="584835"/>
                  </a:lnTo>
                  <a:cubicBezTo>
                    <a:pt x="413385" y="586740"/>
                    <a:pt x="425768" y="587693"/>
                    <a:pt x="439103" y="588645"/>
                  </a:cubicBezTo>
                  <a:lnTo>
                    <a:pt x="439103" y="621983"/>
                  </a:lnTo>
                  <a:close/>
                  <a:moveTo>
                    <a:pt x="362903" y="520065"/>
                  </a:moveTo>
                  <a:lnTo>
                    <a:pt x="362903" y="482918"/>
                  </a:lnTo>
                  <a:cubicBezTo>
                    <a:pt x="375285" y="484823"/>
                    <a:pt x="387668" y="487680"/>
                    <a:pt x="401003" y="488633"/>
                  </a:cubicBezTo>
                  <a:lnTo>
                    <a:pt x="401003" y="526733"/>
                  </a:lnTo>
                  <a:cubicBezTo>
                    <a:pt x="387668" y="524828"/>
                    <a:pt x="374333" y="522923"/>
                    <a:pt x="362903" y="520065"/>
                  </a:cubicBezTo>
                  <a:close/>
                  <a:moveTo>
                    <a:pt x="362903" y="603885"/>
                  </a:moveTo>
                  <a:cubicBezTo>
                    <a:pt x="339090" y="594360"/>
                    <a:pt x="324803" y="582930"/>
                    <a:pt x="324803" y="571500"/>
                  </a:cubicBezTo>
                  <a:lnTo>
                    <a:pt x="324803" y="569595"/>
                  </a:lnTo>
                  <a:cubicBezTo>
                    <a:pt x="324803" y="569595"/>
                    <a:pt x="324803" y="569595"/>
                    <a:pt x="325755" y="569595"/>
                  </a:cubicBezTo>
                  <a:cubicBezTo>
                    <a:pt x="328613" y="570548"/>
                    <a:pt x="330518" y="571500"/>
                    <a:pt x="333375" y="571500"/>
                  </a:cubicBezTo>
                  <a:cubicBezTo>
                    <a:pt x="342900" y="574358"/>
                    <a:pt x="352425" y="576263"/>
                    <a:pt x="362903" y="578168"/>
                  </a:cubicBezTo>
                  <a:lnTo>
                    <a:pt x="362903" y="603885"/>
                  </a:lnTo>
                  <a:close/>
                  <a:moveTo>
                    <a:pt x="210503" y="474345"/>
                  </a:moveTo>
                  <a:cubicBezTo>
                    <a:pt x="217170" y="474345"/>
                    <a:pt x="222885" y="475298"/>
                    <a:pt x="229553" y="475298"/>
                  </a:cubicBezTo>
                  <a:lnTo>
                    <a:pt x="229553" y="476250"/>
                  </a:lnTo>
                  <a:cubicBezTo>
                    <a:pt x="229553" y="489585"/>
                    <a:pt x="232410" y="502920"/>
                    <a:pt x="239078" y="513398"/>
                  </a:cubicBezTo>
                  <a:cubicBezTo>
                    <a:pt x="229553" y="513398"/>
                    <a:pt x="220028" y="512445"/>
                    <a:pt x="210503" y="511492"/>
                  </a:cubicBezTo>
                  <a:lnTo>
                    <a:pt x="210503" y="474345"/>
                  </a:lnTo>
                  <a:close/>
                  <a:moveTo>
                    <a:pt x="172403" y="360045"/>
                  </a:moveTo>
                  <a:cubicBezTo>
                    <a:pt x="184785" y="361950"/>
                    <a:pt x="197168" y="364808"/>
                    <a:pt x="210503" y="365760"/>
                  </a:cubicBezTo>
                  <a:lnTo>
                    <a:pt x="210503" y="403860"/>
                  </a:lnTo>
                  <a:cubicBezTo>
                    <a:pt x="197168" y="401955"/>
                    <a:pt x="183833" y="400050"/>
                    <a:pt x="172403" y="397193"/>
                  </a:cubicBezTo>
                  <a:lnTo>
                    <a:pt x="172403" y="360045"/>
                  </a:lnTo>
                  <a:close/>
                  <a:moveTo>
                    <a:pt x="172403" y="507683"/>
                  </a:moveTo>
                  <a:cubicBezTo>
                    <a:pt x="159068" y="505778"/>
                    <a:pt x="145733" y="503873"/>
                    <a:pt x="134303" y="501015"/>
                  </a:cubicBezTo>
                  <a:lnTo>
                    <a:pt x="134303" y="463868"/>
                  </a:lnTo>
                  <a:cubicBezTo>
                    <a:pt x="146685" y="465773"/>
                    <a:pt x="159068" y="468630"/>
                    <a:pt x="172403" y="469583"/>
                  </a:cubicBezTo>
                  <a:lnTo>
                    <a:pt x="172403" y="507683"/>
                  </a:lnTo>
                  <a:close/>
                  <a:moveTo>
                    <a:pt x="96203" y="352425"/>
                  </a:moveTo>
                  <a:lnTo>
                    <a:pt x="96203" y="335280"/>
                  </a:lnTo>
                  <a:cubicBezTo>
                    <a:pt x="107633" y="340995"/>
                    <a:pt x="120015" y="345758"/>
                    <a:pt x="134303" y="349568"/>
                  </a:cubicBezTo>
                  <a:lnTo>
                    <a:pt x="134303" y="384810"/>
                  </a:lnTo>
                  <a:cubicBezTo>
                    <a:pt x="110490" y="376238"/>
                    <a:pt x="96203" y="364808"/>
                    <a:pt x="96203" y="352425"/>
                  </a:cubicBezTo>
                  <a:close/>
                  <a:moveTo>
                    <a:pt x="96203" y="489585"/>
                  </a:moveTo>
                  <a:cubicBezTo>
                    <a:pt x="72390" y="480060"/>
                    <a:pt x="58103" y="468630"/>
                    <a:pt x="58103" y="457200"/>
                  </a:cubicBezTo>
                  <a:lnTo>
                    <a:pt x="58103" y="440055"/>
                  </a:lnTo>
                  <a:cubicBezTo>
                    <a:pt x="69533" y="445770"/>
                    <a:pt x="81915" y="450533"/>
                    <a:pt x="96203" y="454343"/>
                  </a:cubicBezTo>
                  <a:lnTo>
                    <a:pt x="96203" y="489585"/>
                  </a:lnTo>
                  <a:close/>
                  <a:moveTo>
                    <a:pt x="58103" y="192405"/>
                  </a:moveTo>
                  <a:cubicBezTo>
                    <a:pt x="69533" y="198120"/>
                    <a:pt x="81915" y="202883"/>
                    <a:pt x="96203" y="206693"/>
                  </a:cubicBezTo>
                  <a:lnTo>
                    <a:pt x="96203" y="241935"/>
                  </a:lnTo>
                  <a:cubicBezTo>
                    <a:pt x="72390" y="232410"/>
                    <a:pt x="58103" y="220980"/>
                    <a:pt x="58103" y="209550"/>
                  </a:cubicBezTo>
                  <a:lnTo>
                    <a:pt x="58103" y="192405"/>
                  </a:lnTo>
                  <a:close/>
                  <a:moveTo>
                    <a:pt x="172403" y="222885"/>
                  </a:moveTo>
                  <a:lnTo>
                    <a:pt x="172403" y="260985"/>
                  </a:lnTo>
                  <a:cubicBezTo>
                    <a:pt x="159068" y="259080"/>
                    <a:pt x="145733" y="257175"/>
                    <a:pt x="134303" y="254318"/>
                  </a:cubicBezTo>
                  <a:lnTo>
                    <a:pt x="134303" y="217170"/>
                  </a:lnTo>
                  <a:cubicBezTo>
                    <a:pt x="146685" y="219075"/>
                    <a:pt x="159068" y="220980"/>
                    <a:pt x="172403" y="222885"/>
                  </a:cubicBezTo>
                  <a:close/>
                  <a:moveTo>
                    <a:pt x="267653" y="57150"/>
                  </a:moveTo>
                  <a:cubicBezTo>
                    <a:pt x="383858" y="57150"/>
                    <a:pt x="477203" y="82868"/>
                    <a:pt x="477203" y="114300"/>
                  </a:cubicBezTo>
                  <a:cubicBezTo>
                    <a:pt x="477203" y="145733"/>
                    <a:pt x="383858" y="171450"/>
                    <a:pt x="267653" y="171450"/>
                  </a:cubicBezTo>
                  <a:cubicBezTo>
                    <a:pt x="151447" y="171450"/>
                    <a:pt x="58103" y="145733"/>
                    <a:pt x="58103" y="114300"/>
                  </a:cubicBezTo>
                  <a:cubicBezTo>
                    <a:pt x="58103" y="82868"/>
                    <a:pt x="151447" y="57150"/>
                    <a:pt x="267653" y="57150"/>
                  </a:cubicBezTo>
                  <a:close/>
                  <a:moveTo>
                    <a:pt x="324803" y="508635"/>
                  </a:moveTo>
                  <a:cubicBezTo>
                    <a:pt x="300990" y="499110"/>
                    <a:pt x="286703" y="487680"/>
                    <a:pt x="286703" y="476250"/>
                  </a:cubicBezTo>
                  <a:lnTo>
                    <a:pt x="286703" y="459105"/>
                  </a:lnTo>
                  <a:cubicBezTo>
                    <a:pt x="298133" y="464820"/>
                    <a:pt x="310515" y="469583"/>
                    <a:pt x="324803" y="473393"/>
                  </a:cubicBezTo>
                  <a:lnTo>
                    <a:pt x="324803" y="508635"/>
                  </a:lnTo>
                  <a:close/>
                  <a:moveTo>
                    <a:pt x="439103" y="241935"/>
                  </a:moveTo>
                  <a:lnTo>
                    <a:pt x="439103" y="207645"/>
                  </a:lnTo>
                  <a:cubicBezTo>
                    <a:pt x="452438" y="203835"/>
                    <a:pt x="465773" y="198120"/>
                    <a:pt x="477203" y="192405"/>
                  </a:cubicBezTo>
                  <a:lnTo>
                    <a:pt x="477203" y="209550"/>
                  </a:lnTo>
                  <a:cubicBezTo>
                    <a:pt x="477203" y="221933"/>
                    <a:pt x="462915" y="233363"/>
                    <a:pt x="439103" y="241935"/>
                  </a:cubicBezTo>
                  <a:close/>
                  <a:moveTo>
                    <a:pt x="362903" y="260033"/>
                  </a:moveTo>
                  <a:lnTo>
                    <a:pt x="362903" y="222885"/>
                  </a:lnTo>
                  <a:cubicBezTo>
                    <a:pt x="375285" y="220980"/>
                    <a:pt x="388620" y="219075"/>
                    <a:pt x="401003" y="217170"/>
                  </a:cubicBezTo>
                  <a:lnTo>
                    <a:pt x="401003" y="253365"/>
                  </a:lnTo>
                  <a:cubicBezTo>
                    <a:pt x="389573" y="256223"/>
                    <a:pt x="376238" y="258127"/>
                    <a:pt x="362903" y="260033"/>
                  </a:cubicBezTo>
                  <a:close/>
                  <a:moveTo>
                    <a:pt x="286703" y="266700"/>
                  </a:moveTo>
                  <a:lnTo>
                    <a:pt x="286703" y="228600"/>
                  </a:lnTo>
                  <a:cubicBezTo>
                    <a:pt x="298133" y="228600"/>
                    <a:pt x="311468" y="227648"/>
                    <a:pt x="324803" y="226695"/>
                  </a:cubicBezTo>
                  <a:lnTo>
                    <a:pt x="324803" y="264795"/>
                  </a:lnTo>
                  <a:cubicBezTo>
                    <a:pt x="312420" y="265748"/>
                    <a:pt x="300038" y="265748"/>
                    <a:pt x="286703" y="266700"/>
                  </a:cubicBezTo>
                  <a:close/>
                  <a:moveTo>
                    <a:pt x="210503" y="264795"/>
                  </a:moveTo>
                  <a:lnTo>
                    <a:pt x="210503" y="226695"/>
                  </a:lnTo>
                  <a:cubicBezTo>
                    <a:pt x="222885" y="227648"/>
                    <a:pt x="235267" y="228600"/>
                    <a:pt x="248603" y="228600"/>
                  </a:cubicBezTo>
                  <a:lnTo>
                    <a:pt x="248603" y="266700"/>
                  </a:lnTo>
                  <a:cubicBezTo>
                    <a:pt x="235267" y="265748"/>
                    <a:pt x="222885" y="265748"/>
                    <a:pt x="210503" y="264795"/>
                  </a:cubicBezTo>
                  <a:close/>
                  <a:moveTo>
                    <a:pt x="705803" y="381000"/>
                  </a:moveTo>
                  <a:cubicBezTo>
                    <a:pt x="705803" y="412433"/>
                    <a:pt x="612458" y="438150"/>
                    <a:pt x="496253" y="438150"/>
                  </a:cubicBezTo>
                  <a:cubicBezTo>
                    <a:pt x="380048" y="438150"/>
                    <a:pt x="286703" y="412433"/>
                    <a:pt x="286703" y="381000"/>
                  </a:cubicBezTo>
                  <a:cubicBezTo>
                    <a:pt x="286703" y="349568"/>
                    <a:pt x="380048" y="323850"/>
                    <a:pt x="496253" y="323850"/>
                  </a:cubicBezTo>
                  <a:cubicBezTo>
                    <a:pt x="612458" y="323850"/>
                    <a:pt x="705803" y="349568"/>
                    <a:pt x="705803" y="381000"/>
                  </a:cubicBezTo>
                  <a:close/>
                  <a:moveTo>
                    <a:pt x="762953" y="409575"/>
                  </a:moveTo>
                  <a:lnTo>
                    <a:pt x="762953" y="381000"/>
                  </a:lnTo>
                  <a:cubicBezTo>
                    <a:pt x="762953" y="336233"/>
                    <a:pt x="727710" y="303848"/>
                    <a:pt x="659130" y="285750"/>
                  </a:cubicBezTo>
                  <a:cubicBezTo>
                    <a:pt x="633413" y="279083"/>
                    <a:pt x="603885" y="273368"/>
                    <a:pt x="570548" y="270510"/>
                  </a:cubicBezTo>
                  <a:cubicBezTo>
                    <a:pt x="571500" y="266700"/>
                    <a:pt x="571500" y="261938"/>
                    <a:pt x="571500" y="257175"/>
                  </a:cubicBezTo>
                  <a:cubicBezTo>
                    <a:pt x="571500" y="230505"/>
                    <a:pt x="559118" y="207645"/>
                    <a:pt x="533400" y="190500"/>
                  </a:cubicBezTo>
                  <a:lnTo>
                    <a:pt x="533400" y="114300"/>
                  </a:lnTo>
                  <a:cubicBezTo>
                    <a:pt x="533400" y="69532"/>
                    <a:pt x="498158" y="37147"/>
                    <a:pt x="429578" y="19050"/>
                  </a:cubicBezTo>
                  <a:cubicBezTo>
                    <a:pt x="384810" y="6667"/>
                    <a:pt x="327660" y="0"/>
                    <a:pt x="266700" y="0"/>
                  </a:cubicBezTo>
                  <a:cubicBezTo>
                    <a:pt x="186690" y="0"/>
                    <a:pt x="0" y="11430"/>
                    <a:pt x="0" y="114300"/>
                  </a:cubicBezTo>
                  <a:lnTo>
                    <a:pt x="0" y="209550"/>
                  </a:lnTo>
                  <a:cubicBezTo>
                    <a:pt x="0" y="236220"/>
                    <a:pt x="12382" y="259080"/>
                    <a:pt x="38100" y="276225"/>
                  </a:cubicBezTo>
                  <a:lnTo>
                    <a:pt x="38100" y="294323"/>
                  </a:lnTo>
                  <a:cubicBezTo>
                    <a:pt x="15240" y="310515"/>
                    <a:pt x="0" y="332423"/>
                    <a:pt x="0" y="361950"/>
                  </a:cubicBezTo>
                  <a:lnTo>
                    <a:pt x="0" y="457200"/>
                  </a:lnTo>
                  <a:cubicBezTo>
                    <a:pt x="0" y="501967"/>
                    <a:pt x="35243" y="534353"/>
                    <a:pt x="103822" y="552450"/>
                  </a:cubicBezTo>
                  <a:cubicBezTo>
                    <a:pt x="148590" y="564833"/>
                    <a:pt x="205740" y="571500"/>
                    <a:pt x="266700" y="571500"/>
                  </a:cubicBezTo>
                  <a:cubicBezTo>
                    <a:pt x="266700" y="616268"/>
                    <a:pt x="301943" y="648653"/>
                    <a:pt x="370523" y="666750"/>
                  </a:cubicBezTo>
                  <a:cubicBezTo>
                    <a:pt x="415290" y="679133"/>
                    <a:pt x="472440" y="685800"/>
                    <a:pt x="533400" y="685800"/>
                  </a:cubicBezTo>
                  <a:cubicBezTo>
                    <a:pt x="613410" y="685800"/>
                    <a:pt x="800100" y="674370"/>
                    <a:pt x="800100" y="571500"/>
                  </a:cubicBezTo>
                  <a:lnTo>
                    <a:pt x="800100" y="476250"/>
                  </a:lnTo>
                  <a:cubicBezTo>
                    <a:pt x="801053" y="449580"/>
                    <a:pt x="788670" y="426720"/>
                    <a:pt x="762953" y="409575"/>
                  </a:cubicBezTo>
                  <a:close/>
                </a:path>
              </a:pathLst>
            </a:custGeom>
            <a:solidFill>
              <a:srgbClr val="000000"/>
            </a:solidFill>
            <a:ln w="9525" cap="flat">
              <a:solidFill>
                <a:schemeClr val="bg1"/>
              </a:solidFill>
              <a:prstDash val="solid"/>
              <a:miter/>
            </a:ln>
          </p:spPr>
          <p:txBody>
            <a:bodyPr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IN"/>
            </a:p>
          </p:txBody>
        </p:sp>
        <p:sp>
          <p:nvSpPr>
            <p:cNvPr id="6" name="Graphic 24" descr="Coins with solid fill">
              <a:extLst>
                <a:ext uri="{FF2B5EF4-FFF2-40B4-BE49-F238E27FC236}">
                  <a16:creationId xmlns:a16="http://schemas.microsoft.com/office/drawing/2014/main" id="{2DA22CDD-9FCA-4880-B4AD-DF453E5A3C4F}"/>
                </a:ext>
              </a:extLst>
            </p:cNvPr>
            <p:cNvSpPr/>
            <p:nvPr/>
          </p:nvSpPr>
          <p:spPr>
            <a:xfrm>
              <a:off x="12621710" y="250051"/>
              <a:ext cx="465668" cy="498928"/>
            </a:xfrm>
            <a:custGeom>
              <a:avLst/>
              <a:gdLst>
                <a:gd name="connsiteX0" fmla="*/ 743903 w 800151"/>
                <a:gd name="connsiteY0" fmla="*/ 571500 h 685800"/>
                <a:gd name="connsiteX1" fmla="*/ 705803 w 800151"/>
                <a:gd name="connsiteY1" fmla="*/ 603885 h 685800"/>
                <a:gd name="connsiteX2" fmla="*/ 705803 w 800151"/>
                <a:gd name="connsiteY2" fmla="*/ 569595 h 685800"/>
                <a:gd name="connsiteX3" fmla="*/ 743903 w 800151"/>
                <a:gd name="connsiteY3" fmla="*/ 554355 h 685800"/>
                <a:gd name="connsiteX4" fmla="*/ 743903 w 800151"/>
                <a:gd name="connsiteY4" fmla="*/ 571500 h 685800"/>
                <a:gd name="connsiteX5" fmla="*/ 667703 w 800151"/>
                <a:gd name="connsiteY5" fmla="*/ 508635 h 685800"/>
                <a:gd name="connsiteX6" fmla="*/ 667703 w 800151"/>
                <a:gd name="connsiteY6" fmla="*/ 474345 h 685800"/>
                <a:gd name="connsiteX7" fmla="*/ 705803 w 800151"/>
                <a:gd name="connsiteY7" fmla="*/ 459105 h 685800"/>
                <a:gd name="connsiteX8" fmla="*/ 705803 w 800151"/>
                <a:gd name="connsiteY8" fmla="*/ 476250 h 685800"/>
                <a:gd name="connsiteX9" fmla="*/ 667703 w 800151"/>
                <a:gd name="connsiteY9" fmla="*/ 508635 h 685800"/>
                <a:gd name="connsiteX10" fmla="*/ 667703 w 800151"/>
                <a:gd name="connsiteY10" fmla="*/ 615315 h 685800"/>
                <a:gd name="connsiteX11" fmla="*/ 629603 w 800151"/>
                <a:gd name="connsiteY11" fmla="*/ 621983 h 685800"/>
                <a:gd name="connsiteX12" fmla="*/ 629603 w 800151"/>
                <a:gd name="connsiteY12" fmla="*/ 584835 h 685800"/>
                <a:gd name="connsiteX13" fmla="*/ 667703 w 800151"/>
                <a:gd name="connsiteY13" fmla="*/ 579120 h 685800"/>
                <a:gd name="connsiteX14" fmla="*/ 667703 w 800151"/>
                <a:gd name="connsiteY14" fmla="*/ 615315 h 685800"/>
                <a:gd name="connsiteX15" fmla="*/ 591503 w 800151"/>
                <a:gd name="connsiteY15" fmla="*/ 489585 h 685800"/>
                <a:gd name="connsiteX16" fmla="*/ 629603 w 800151"/>
                <a:gd name="connsiteY16" fmla="*/ 483870 h 685800"/>
                <a:gd name="connsiteX17" fmla="*/ 629603 w 800151"/>
                <a:gd name="connsiteY17" fmla="*/ 520065 h 685800"/>
                <a:gd name="connsiteX18" fmla="*/ 591503 w 800151"/>
                <a:gd name="connsiteY18" fmla="*/ 526733 h 685800"/>
                <a:gd name="connsiteX19" fmla="*/ 591503 w 800151"/>
                <a:gd name="connsiteY19" fmla="*/ 489585 h 685800"/>
                <a:gd name="connsiteX20" fmla="*/ 591503 w 800151"/>
                <a:gd name="connsiteY20" fmla="*/ 626745 h 685800"/>
                <a:gd name="connsiteX21" fmla="*/ 553403 w 800151"/>
                <a:gd name="connsiteY21" fmla="*/ 628650 h 685800"/>
                <a:gd name="connsiteX22" fmla="*/ 553403 w 800151"/>
                <a:gd name="connsiteY22" fmla="*/ 590550 h 685800"/>
                <a:gd name="connsiteX23" fmla="*/ 591503 w 800151"/>
                <a:gd name="connsiteY23" fmla="*/ 588645 h 685800"/>
                <a:gd name="connsiteX24" fmla="*/ 591503 w 800151"/>
                <a:gd name="connsiteY24" fmla="*/ 626745 h 685800"/>
                <a:gd name="connsiteX25" fmla="*/ 515303 w 800151"/>
                <a:gd name="connsiteY25" fmla="*/ 533400 h 685800"/>
                <a:gd name="connsiteX26" fmla="*/ 515303 w 800151"/>
                <a:gd name="connsiteY26" fmla="*/ 495300 h 685800"/>
                <a:gd name="connsiteX27" fmla="*/ 553403 w 800151"/>
                <a:gd name="connsiteY27" fmla="*/ 493395 h 685800"/>
                <a:gd name="connsiteX28" fmla="*/ 553403 w 800151"/>
                <a:gd name="connsiteY28" fmla="*/ 531495 h 685800"/>
                <a:gd name="connsiteX29" fmla="*/ 515303 w 800151"/>
                <a:gd name="connsiteY29" fmla="*/ 533400 h 685800"/>
                <a:gd name="connsiteX30" fmla="*/ 515303 w 800151"/>
                <a:gd name="connsiteY30" fmla="*/ 628650 h 685800"/>
                <a:gd name="connsiteX31" fmla="*/ 477203 w 800151"/>
                <a:gd name="connsiteY31" fmla="*/ 626745 h 685800"/>
                <a:gd name="connsiteX32" fmla="*/ 477203 w 800151"/>
                <a:gd name="connsiteY32" fmla="*/ 590550 h 685800"/>
                <a:gd name="connsiteX33" fmla="*/ 496253 w 800151"/>
                <a:gd name="connsiteY33" fmla="*/ 590550 h 685800"/>
                <a:gd name="connsiteX34" fmla="*/ 515303 w 800151"/>
                <a:gd name="connsiteY34" fmla="*/ 590550 h 685800"/>
                <a:gd name="connsiteX35" fmla="*/ 515303 w 800151"/>
                <a:gd name="connsiteY35" fmla="*/ 628650 h 685800"/>
                <a:gd name="connsiteX36" fmla="*/ 439103 w 800151"/>
                <a:gd name="connsiteY36" fmla="*/ 493395 h 685800"/>
                <a:gd name="connsiteX37" fmla="*/ 477203 w 800151"/>
                <a:gd name="connsiteY37" fmla="*/ 495300 h 685800"/>
                <a:gd name="connsiteX38" fmla="*/ 477203 w 800151"/>
                <a:gd name="connsiteY38" fmla="*/ 533400 h 685800"/>
                <a:gd name="connsiteX39" fmla="*/ 439103 w 800151"/>
                <a:gd name="connsiteY39" fmla="*/ 531495 h 685800"/>
                <a:gd name="connsiteX40" fmla="*/ 439103 w 800151"/>
                <a:gd name="connsiteY40" fmla="*/ 493395 h 685800"/>
                <a:gd name="connsiteX41" fmla="*/ 439103 w 800151"/>
                <a:gd name="connsiteY41" fmla="*/ 621983 h 685800"/>
                <a:gd name="connsiteX42" fmla="*/ 401003 w 800151"/>
                <a:gd name="connsiteY42" fmla="*/ 615315 h 685800"/>
                <a:gd name="connsiteX43" fmla="*/ 401003 w 800151"/>
                <a:gd name="connsiteY43" fmla="*/ 584835 h 685800"/>
                <a:gd name="connsiteX44" fmla="*/ 439103 w 800151"/>
                <a:gd name="connsiteY44" fmla="*/ 588645 h 685800"/>
                <a:gd name="connsiteX45" fmla="*/ 439103 w 800151"/>
                <a:gd name="connsiteY45" fmla="*/ 621983 h 685800"/>
                <a:gd name="connsiteX46" fmla="*/ 362903 w 800151"/>
                <a:gd name="connsiteY46" fmla="*/ 520065 h 685800"/>
                <a:gd name="connsiteX47" fmla="*/ 362903 w 800151"/>
                <a:gd name="connsiteY47" fmla="*/ 482918 h 685800"/>
                <a:gd name="connsiteX48" fmla="*/ 401003 w 800151"/>
                <a:gd name="connsiteY48" fmla="*/ 488633 h 685800"/>
                <a:gd name="connsiteX49" fmla="*/ 401003 w 800151"/>
                <a:gd name="connsiteY49" fmla="*/ 526733 h 685800"/>
                <a:gd name="connsiteX50" fmla="*/ 362903 w 800151"/>
                <a:gd name="connsiteY50" fmla="*/ 520065 h 685800"/>
                <a:gd name="connsiteX51" fmla="*/ 362903 w 800151"/>
                <a:gd name="connsiteY51" fmla="*/ 603885 h 685800"/>
                <a:gd name="connsiteX52" fmla="*/ 324803 w 800151"/>
                <a:gd name="connsiteY52" fmla="*/ 571500 h 685800"/>
                <a:gd name="connsiteX53" fmla="*/ 324803 w 800151"/>
                <a:gd name="connsiteY53" fmla="*/ 569595 h 685800"/>
                <a:gd name="connsiteX54" fmla="*/ 325755 w 800151"/>
                <a:gd name="connsiteY54" fmla="*/ 569595 h 685800"/>
                <a:gd name="connsiteX55" fmla="*/ 333375 w 800151"/>
                <a:gd name="connsiteY55" fmla="*/ 571500 h 685800"/>
                <a:gd name="connsiteX56" fmla="*/ 362903 w 800151"/>
                <a:gd name="connsiteY56" fmla="*/ 578168 h 685800"/>
                <a:gd name="connsiteX57" fmla="*/ 362903 w 800151"/>
                <a:gd name="connsiteY57" fmla="*/ 603885 h 685800"/>
                <a:gd name="connsiteX58" fmla="*/ 210503 w 800151"/>
                <a:gd name="connsiteY58" fmla="*/ 474345 h 685800"/>
                <a:gd name="connsiteX59" fmla="*/ 229553 w 800151"/>
                <a:gd name="connsiteY59" fmla="*/ 475298 h 685800"/>
                <a:gd name="connsiteX60" fmla="*/ 229553 w 800151"/>
                <a:gd name="connsiteY60" fmla="*/ 476250 h 685800"/>
                <a:gd name="connsiteX61" fmla="*/ 239078 w 800151"/>
                <a:gd name="connsiteY61" fmla="*/ 513398 h 685800"/>
                <a:gd name="connsiteX62" fmla="*/ 210503 w 800151"/>
                <a:gd name="connsiteY62" fmla="*/ 511492 h 685800"/>
                <a:gd name="connsiteX63" fmla="*/ 210503 w 800151"/>
                <a:gd name="connsiteY63" fmla="*/ 474345 h 685800"/>
                <a:gd name="connsiteX64" fmla="*/ 172403 w 800151"/>
                <a:gd name="connsiteY64" fmla="*/ 360045 h 685800"/>
                <a:gd name="connsiteX65" fmla="*/ 210503 w 800151"/>
                <a:gd name="connsiteY65" fmla="*/ 365760 h 685800"/>
                <a:gd name="connsiteX66" fmla="*/ 210503 w 800151"/>
                <a:gd name="connsiteY66" fmla="*/ 403860 h 685800"/>
                <a:gd name="connsiteX67" fmla="*/ 172403 w 800151"/>
                <a:gd name="connsiteY67" fmla="*/ 397193 h 685800"/>
                <a:gd name="connsiteX68" fmla="*/ 172403 w 800151"/>
                <a:gd name="connsiteY68" fmla="*/ 360045 h 685800"/>
                <a:gd name="connsiteX69" fmla="*/ 172403 w 800151"/>
                <a:gd name="connsiteY69" fmla="*/ 507683 h 685800"/>
                <a:gd name="connsiteX70" fmla="*/ 134303 w 800151"/>
                <a:gd name="connsiteY70" fmla="*/ 501015 h 685800"/>
                <a:gd name="connsiteX71" fmla="*/ 134303 w 800151"/>
                <a:gd name="connsiteY71" fmla="*/ 463868 h 685800"/>
                <a:gd name="connsiteX72" fmla="*/ 172403 w 800151"/>
                <a:gd name="connsiteY72" fmla="*/ 469583 h 685800"/>
                <a:gd name="connsiteX73" fmla="*/ 172403 w 800151"/>
                <a:gd name="connsiteY73" fmla="*/ 507683 h 685800"/>
                <a:gd name="connsiteX74" fmla="*/ 96203 w 800151"/>
                <a:gd name="connsiteY74" fmla="*/ 352425 h 685800"/>
                <a:gd name="connsiteX75" fmla="*/ 96203 w 800151"/>
                <a:gd name="connsiteY75" fmla="*/ 335280 h 685800"/>
                <a:gd name="connsiteX76" fmla="*/ 134303 w 800151"/>
                <a:gd name="connsiteY76" fmla="*/ 349568 h 685800"/>
                <a:gd name="connsiteX77" fmla="*/ 134303 w 800151"/>
                <a:gd name="connsiteY77" fmla="*/ 384810 h 685800"/>
                <a:gd name="connsiteX78" fmla="*/ 96203 w 800151"/>
                <a:gd name="connsiteY78" fmla="*/ 352425 h 685800"/>
                <a:gd name="connsiteX79" fmla="*/ 96203 w 800151"/>
                <a:gd name="connsiteY79" fmla="*/ 489585 h 685800"/>
                <a:gd name="connsiteX80" fmla="*/ 58103 w 800151"/>
                <a:gd name="connsiteY80" fmla="*/ 457200 h 685800"/>
                <a:gd name="connsiteX81" fmla="*/ 58103 w 800151"/>
                <a:gd name="connsiteY81" fmla="*/ 440055 h 685800"/>
                <a:gd name="connsiteX82" fmla="*/ 96203 w 800151"/>
                <a:gd name="connsiteY82" fmla="*/ 454343 h 685800"/>
                <a:gd name="connsiteX83" fmla="*/ 96203 w 800151"/>
                <a:gd name="connsiteY83" fmla="*/ 489585 h 685800"/>
                <a:gd name="connsiteX84" fmla="*/ 58103 w 800151"/>
                <a:gd name="connsiteY84" fmla="*/ 192405 h 685800"/>
                <a:gd name="connsiteX85" fmla="*/ 96203 w 800151"/>
                <a:gd name="connsiteY85" fmla="*/ 206693 h 685800"/>
                <a:gd name="connsiteX86" fmla="*/ 96203 w 800151"/>
                <a:gd name="connsiteY86" fmla="*/ 241935 h 685800"/>
                <a:gd name="connsiteX87" fmla="*/ 58103 w 800151"/>
                <a:gd name="connsiteY87" fmla="*/ 209550 h 685800"/>
                <a:gd name="connsiteX88" fmla="*/ 58103 w 800151"/>
                <a:gd name="connsiteY88" fmla="*/ 192405 h 685800"/>
                <a:gd name="connsiteX89" fmla="*/ 172403 w 800151"/>
                <a:gd name="connsiteY89" fmla="*/ 222885 h 685800"/>
                <a:gd name="connsiteX90" fmla="*/ 172403 w 800151"/>
                <a:gd name="connsiteY90" fmla="*/ 260985 h 685800"/>
                <a:gd name="connsiteX91" fmla="*/ 134303 w 800151"/>
                <a:gd name="connsiteY91" fmla="*/ 254318 h 685800"/>
                <a:gd name="connsiteX92" fmla="*/ 134303 w 800151"/>
                <a:gd name="connsiteY92" fmla="*/ 217170 h 685800"/>
                <a:gd name="connsiteX93" fmla="*/ 172403 w 800151"/>
                <a:gd name="connsiteY93" fmla="*/ 222885 h 685800"/>
                <a:gd name="connsiteX94" fmla="*/ 267653 w 800151"/>
                <a:gd name="connsiteY94" fmla="*/ 57150 h 685800"/>
                <a:gd name="connsiteX95" fmla="*/ 477203 w 800151"/>
                <a:gd name="connsiteY95" fmla="*/ 114300 h 685800"/>
                <a:gd name="connsiteX96" fmla="*/ 267653 w 800151"/>
                <a:gd name="connsiteY96" fmla="*/ 171450 h 685800"/>
                <a:gd name="connsiteX97" fmla="*/ 58103 w 800151"/>
                <a:gd name="connsiteY97" fmla="*/ 114300 h 685800"/>
                <a:gd name="connsiteX98" fmla="*/ 267653 w 800151"/>
                <a:gd name="connsiteY98" fmla="*/ 57150 h 685800"/>
                <a:gd name="connsiteX99" fmla="*/ 324803 w 800151"/>
                <a:gd name="connsiteY99" fmla="*/ 508635 h 685800"/>
                <a:gd name="connsiteX100" fmla="*/ 286703 w 800151"/>
                <a:gd name="connsiteY100" fmla="*/ 476250 h 685800"/>
                <a:gd name="connsiteX101" fmla="*/ 286703 w 800151"/>
                <a:gd name="connsiteY101" fmla="*/ 459105 h 685800"/>
                <a:gd name="connsiteX102" fmla="*/ 324803 w 800151"/>
                <a:gd name="connsiteY102" fmla="*/ 473393 h 685800"/>
                <a:gd name="connsiteX103" fmla="*/ 324803 w 800151"/>
                <a:gd name="connsiteY103" fmla="*/ 508635 h 685800"/>
                <a:gd name="connsiteX104" fmla="*/ 439103 w 800151"/>
                <a:gd name="connsiteY104" fmla="*/ 241935 h 685800"/>
                <a:gd name="connsiteX105" fmla="*/ 439103 w 800151"/>
                <a:gd name="connsiteY105" fmla="*/ 207645 h 685800"/>
                <a:gd name="connsiteX106" fmla="*/ 477203 w 800151"/>
                <a:gd name="connsiteY106" fmla="*/ 192405 h 685800"/>
                <a:gd name="connsiteX107" fmla="*/ 477203 w 800151"/>
                <a:gd name="connsiteY107" fmla="*/ 209550 h 685800"/>
                <a:gd name="connsiteX108" fmla="*/ 439103 w 800151"/>
                <a:gd name="connsiteY108" fmla="*/ 241935 h 685800"/>
                <a:gd name="connsiteX109" fmla="*/ 362903 w 800151"/>
                <a:gd name="connsiteY109" fmla="*/ 260033 h 685800"/>
                <a:gd name="connsiteX110" fmla="*/ 362903 w 800151"/>
                <a:gd name="connsiteY110" fmla="*/ 222885 h 685800"/>
                <a:gd name="connsiteX111" fmla="*/ 401003 w 800151"/>
                <a:gd name="connsiteY111" fmla="*/ 217170 h 685800"/>
                <a:gd name="connsiteX112" fmla="*/ 401003 w 800151"/>
                <a:gd name="connsiteY112" fmla="*/ 253365 h 685800"/>
                <a:gd name="connsiteX113" fmla="*/ 362903 w 800151"/>
                <a:gd name="connsiteY113" fmla="*/ 260033 h 685800"/>
                <a:gd name="connsiteX114" fmla="*/ 286703 w 800151"/>
                <a:gd name="connsiteY114" fmla="*/ 266700 h 685800"/>
                <a:gd name="connsiteX115" fmla="*/ 286703 w 800151"/>
                <a:gd name="connsiteY115" fmla="*/ 228600 h 685800"/>
                <a:gd name="connsiteX116" fmla="*/ 324803 w 800151"/>
                <a:gd name="connsiteY116" fmla="*/ 226695 h 685800"/>
                <a:gd name="connsiteX117" fmla="*/ 324803 w 800151"/>
                <a:gd name="connsiteY117" fmla="*/ 264795 h 685800"/>
                <a:gd name="connsiteX118" fmla="*/ 286703 w 800151"/>
                <a:gd name="connsiteY118" fmla="*/ 266700 h 685800"/>
                <a:gd name="connsiteX119" fmla="*/ 210503 w 800151"/>
                <a:gd name="connsiteY119" fmla="*/ 264795 h 685800"/>
                <a:gd name="connsiteX120" fmla="*/ 210503 w 800151"/>
                <a:gd name="connsiteY120" fmla="*/ 226695 h 685800"/>
                <a:gd name="connsiteX121" fmla="*/ 248603 w 800151"/>
                <a:gd name="connsiteY121" fmla="*/ 228600 h 685800"/>
                <a:gd name="connsiteX122" fmla="*/ 248603 w 800151"/>
                <a:gd name="connsiteY122" fmla="*/ 266700 h 685800"/>
                <a:gd name="connsiteX123" fmla="*/ 210503 w 800151"/>
                <a:gd name="connsiteY123" fmla="*/ 264795 h 685800"/>
                <a:gd name="connsiteX124" fmla="*/ 705803 w 800151"/>
                <a:gd name="connsiteY124" fmla="*/ 381000 h 685800"/>
                <a:gd name="connsiteX125" fmla="*/ 496253 w 800151"/>
                <a:gd name="connsiteY125" fmla="*/ 438150 h 685800"/>
                <a:gd name="connsiteX126" fmla="*/ 286703 w 800151"/>
                <a:gd name="connsiteY126" fmla="*/ 381000 h 685800"/>
                <a:gd name="connsiteX127" fmla="*/ 496253 w 800151"/>
                <a:gd name="connsiteY127" fmla="*/ 323850 h 685800"/>
                <a:gd name="connsiteX128" fmla="*/ 705803 w 800151"/>
                <a:gd name="connsiteY128" fmla="*/ 381000 h 685800"/>
                <a:gd name="connsiteX129" fmla="*/ 762953 w 800151"/>
                <a:gd name="connsiteY129" fmla="*/ 409575 h 685800"/>
                <a:gd name="connsiteX130" fmla="*/ 762953 w 800151"/>
                <a:gd name="connsiteY130" fmla="*/ 381000 h 685800"/>
                <a:gd name="connsiteX131" fmla="*/ 659130 w 800151"/>
                <a:gd name="connsiteY131" fmla="*/ 285750 h 685800"/>
                <a:gd name="connsiteX132" fmla="*/ 570548 w 800151"/>
                <a:gd name="connsiteY132" fmla="*/ 270510 h 685800"/>
                <a:gd name="connsiteX133" fmla="*/ 571500 w 800151"/>
                <a:gd name="connsiteY133" fmla="*/ 257175 h 685800"/>
                <a:gd name="connsiteX134" fmla="*/ 533400 w 800151"/>
                <a:gd name="connsiteY134" fmla="*/ 190500 h 685800"/>
                <a:gd name="connsiteX135" fmla="*/ 533400 w 800151"/>
                <a:gd name="connsiteY135" fmla="*/ 114300 h 685800"/>
                <a:gd name="connsiteX136" fmla="*/ 429578 w 800151"/>
                <a:gd name="connsiteY136" fmla="*/ 19050 h 685800"/>
                <a:gd name="connsiteX137" fmla="*/ 266700 w 800151"/>
                <a:gd name="connsiteY137" fmla="*/ 0 h 685800"/>
                <a:gd name="connsiteX138" fmla="*/ 0 w 800151"/>
                <a:gd name="connsiteY138" fmla="*/ 114300 h 685800"/>
                <a:gd name="connsiteX139" fmla="*/ 0 w 800151"/>
                <a:gd name="connsiteY139" fmla="*/ 209550 h 685800"/>
                <a:gd name="connsiteX140" fmla="*/ 38100 w 800151"/>
                <a:gd name="connsiteY140" fmla="*/ 276225 h 685800"/>
                <a:gd name="connsiteX141" fmla="*/ 38100 w 800151"/>
                <a:gd name="connsiteY141" fmla="*/ 294323 h 685800"/>
                <a:gd name="connsiteX142" fmla="*/ 0 w 800151"/>
                <a:gd name="connsiteY142" fmla="*/ 361950 h 685800"/>
                <a:gd name="connsiteX143" fmla="*/ 0 w 800151"/>
                <a:gd name="connsiteY143" fmla="*/ 457200 h 685800"/>
                <a:gd name="connsiteX144" fmla="*/ 103822 w 800151"/>
                <a:gd name="connsiteY144" fmla="*/ 552450 h 685800"/>
                <a:gd name="connsiteX145" fmla="*/ 266700 w 800151"/>
                <a:gd name="connsiteY145" fmla="*/ 571500 h 685800"/>
                <a:gd name="connsiteX146" fmla="*/ 370523 w 800151"/>
                <a:gd name="connsiteY146" fmla="*/ 666750 h 685800"/>
                <a:gd name="connsiteX147" fmla="*/ 533400 w 800151"/>
                <a:gd name="connsiteY147" fmla="*/ 685800 h 685800"/>
                <a:gd name="connsiteX148" fmla="*/ 800100 w 800151"/>
                <a:gd name="connsiteY148" fmla="*/ 571500 h 685800"/>
                <a:gd name="connsiteX149" fmla="*/ 800100 w 800151"/>
                <a:gd name="connsiteY149" fmla="*/ 476250 h 685800"/>
                <a:gd name="connsiteX150" fmla="*/ 762953 w 800151"/>
                <a:gd name="connsiteY150" fmla="*/ 40957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800151" h="685800">
                  <a:moveTo>
                    <a:pt x="743903" y="571500"/>
                  </a:moveTo>
                  <a:cubicBezTo>
                    <a:pt x="743903" y="583883"/>
                    <a:pt x="729615" y="595313"/>
                    <a:pt x="705803" y="603885"/>
                  </a:cubicBezTo>
                  <a:lnTo>
                    <a:pt x="705803" y="569595"/>
                  </a:lnTo>
                  <a:cubicBezTo>
                    <a:pt x="719138" y="565785"/>
                    <a:pt x="732473" y="560070"/>
                    <a:pt x="743903" y="554355"/>
                  </a:cubicBezTo>
                  <a:lnTo>
                    <a:pt x="743903" y="571500"/>
                  </a:lnTo>
                  <a:close/>
                  <a:moveTo>
                    <a:pt x="667703" y="508635"/>
                  </a:moveTo>
                  <a:lnTo>
                    <a:pt x="667703" y="474345"/>
                  </a:lnTo>
                  <a:cubicBezTo>
                    <a:pt x="681038" y="470535"/>
                    <a:pt x="694373" y="464820"/>
                    <a:pt x="705803" y="459105"/>
                  </a:cubicBezTo>
                  <a:lnTo>
                    <a:pt x="705803" y="476250"/>
                  </a:lnTo>
                  <a:cubicBezTo>
                    <a:pt x="705803" y="488633"/>
                    <a:pt x="691515" y="500063"/>
                    <a:pt x="667703" y="508635"/>
                  </a:cubicBezTo>
                  <a:close/>
                  <a:moveTo>
                    <a:pt x="667703" y="615315"/>
                  </a:moveTo>
                  <a:cubicBezTo>
                    <a:pt x="656273" y="618173"/>
                    <a:pt x="642938" y="620078"/>
                    <a:pt x="629603" y="621983"/>
                  </a:cubicBezTo>
                  <a:lnTo>
                    <a:pt x="629603" y="584835"/>
                  </a:lnTo>
                  <a:cubicBezTo>
                    <a:pt x="641985" y="582930"/>
                    <a:pt x="655320" y="581025"/>
                    <a:pt x="667703" y="579120"/>
                  </a:cubicBezTo>
                  <a:lnTo>
                    <a:pt x="667703" y="615315"/>
                  </a:lnTo>
                  <a:close/>
                  <a:moveTo>
                    <a:pt x="591503" y="489585"/>
                  </a:moveTo>
                  <a:cubicBezTo>
                    <a:pt x="603885" y="487680"/>
                    <a:pt x="617220" y="485775"/>
                    <a:pt x="629603" y="483870"/>
                  </a:cubicBezTo>
                  <a:lnTo>
                    <a:pt x="629603" y="520065"/>
                  </a:lnTo>
                  <a:cubicBezTo>
                    <a:pt x="618173" y="522923"/>
                    <a:pt x="604838" y="524828"/>
                    <a:pt x="591503" y="526733"/>
                  </a:cubicBezTo>
                  <a:lnTo>
                    <a:pt x="591503" y="489585"/>
                  </a:lnTo>
                  <a:close/>
                  <a:moveTo>
                    <a:pt x="591503" y="626745"/>
                  </a:moveTo>
                  <a:cubicBezTo>
                    <a:pt x="579120" y="627698"/>
                    <a:pt x="566738" y="628650"/>
                    <a:pt x="553403" y="628650"/>
                  </a:cubicBezTo>
                  <a:lnTo>
                    <a:pt x="553403" y="590550"/>
                  </a:lnTo>
                  <a:cubicBezTo>
                    <a:pt x="564833" y="590550"/>
                    <a:pt x="578168" y="589598"/>
                    <a:pt x="591503" y="588645"/>
                  </a:cubicBezTo>
                  <a:lnTo>
                    <a:pt x="591503" y="626745"/>
                  </a:lnTo>
                  <a:close/>
                  <a:moveTo>
                    <a:pt x="515303" y="533400"/>
                  </a:moveTo>
                  <a:lnTo>
                    <a:pt x="515303" y="495300"/>
                  </a:lnTo>
                  <a:cubicBezTo>
                    <a:pt x="526733" y="495300"/>
                    <a:pt x="540068" y="494348"/>
                    <a:pt x="553403" y="493395"/>
                  </a:cubicBezTo>
                  <a:lnTo>
                    <a:pt x="553403" y="531495"/>
                  </a:lnTo>
                  <a:cubicBezTo>
                    <a:pt x="541020" y="532448"/>
                    <a:pt x="528638" y="532448"/>
                    <a:pt x="515303" y="533400"/>
                  </a:cubicBezTo>
                  <a:close/>
                  <a:moveTo>
                    <a:pt x="515303" y="628650"/>
                  </a:moveTo>
                  <a:cubicBezTo>
                    <a:pt x="501968" y="628650"/>
                    <a:pt x="489585" y="627698"/>
                    <a:pt x="477203" y="626745"/>
                  </a:cubicBezTo>
                  <a:lnTo>
                    <a:pt x="477203" y="590550"/>
                  </a:lnTo>
                  <a:cubicBezTo>
                    <a:pt x="483870" y="590550"/>
                    <a:pt x="489585" y="590550"/>
                    <a:pt x="496253" y="590550"/>
                  </a:cubicBezTo>
                  <a:cubicBezTo>
                    <a:pt x="501968" y="590550"/>
                    <a:pt x="508635" y="590550"/>
                    <a:pt x="515303" y="590550"/>
                  </a:cubicBezTo>
                  <a:lnTo>
                    <a:pt x="515303" y="628650"/>
                  </a:lnTo>
                  <a:close/>
                  <a:moveTo>
                    <a:pt x="439103" y="493395"/>
                  </a:moveTo>
                  <a:cubicBezTo>
                    <a:pt x="451485" y="494348"/>
                    <a:pt x="463868" y="495300"/>
                    <a:pt x="477203" y="495300"/>
                  </a:cubicBezTo>
                  <a:lnTo>
                    <a:pt x="477203" y="533400"/>
                  </a:lnTo>
                  <a:cubicBezTo>
                    <a:pt x="463868" y="533400"/>
                    <a:pt x="451485" y="532448"/>
                    <a:pt x="439103" y="531495"/>
                  </a:cubicBezTo>
                  <a:lnTo>
                    <a:pt x="439103" y="493395"/>
                  </a:lnTo>
                  <a:close/>
                  <a:moveTo>
                    <a:pt x="439103" y="621983"/>
                  </a:moveTo>
                  <a:cubicBezTo>
                    <a:pt x="425768" y="620078"/>
                    <a:pt x="412433" y="618173"/>
                    <a:pt x="401003" y="615315"/>
                  </a:cubicBezTo>
                  <a:lnTo>
                    <a:pt x="401003" y="584835"/>
                  </a:lnTo>
                  <a:cubicBezTo>
                    <a:pt x="413385" y="586740"/>
                    <a:pt x="425768" y="587693"/>
                    <a:pt x="439103" y="588645"/>
                  </a:cubicBezTo>
                  <a:lnTo>
                    <a:pt x="439103" y="621983"/>
                  </a:lnTo>
                  <a:close/>
                  <a:moveTo>
                    <a:pt x="362903" y="520065"/>
                  </a:moveTo>
                  <a:lnTo>
                    <a:pt x="362903" y="482918"/>
                  </a:lnTo>
                  <a:cubicBezTo>
                    <a:pt x="375285" y="484823"/>
                    <a:pt x="387668" y="487680"/>
                    <a:pt x="401003" y="488633"/>
                  </a:cubicBezTo>
                  <a:lnTo>
                    <a:pt x="401003" y="526733"/>
                  </a:lnTo>
                  <a:cubicBezTo>
                    <a:pt x="387668" y="524828"/>
                    <a:pt x="374333" y="522923"/>
                    <a:pt x="362903" y="520065"/>
                  </a:cubicBezTo>
                  <a:close/>
                  <a:moveTo>
                    <a:pt x="362903" y="603885"/>
                  </a:moveTo>
                  <a:cubicBezTo>
                    <a:pt x="339090" y="594360"/>
                    <a:pt x="324803" y="582930"/>
                    <a:pt x="324803" y="571500"/>
                  </a:cubicBezTo>
                  <a:lnTo>
                    <a:pt x="324803" y="569595"/>
                  </a:lnTo>
                  <a:cubicBezTo>
                    <a:pt x="324803" y="569595"/>
                    <a:pt x="324803" y="569595"/>
                    <a:pt x="325755" y="569595"/>
                  </a:cubicBezTo>
                  <a:cubicBezTo>
                    <a:pt x="328613" y="570548"/>
                    <a:pt x="330518" y="571500"/>
                    <a:pt x="333375" y="571500"/>
                  </a:cubicBezTo>
                  <a:cubicBezTo>
                    <a:pt x="342900" y="574358"/>
                    <a:pt x="352425" y="576263"/>
                    <a:pt x="362903" y="578168"/>
                  </a:cubicBezTo>
                  <a:lnTo>
                    <a:pt x="362903" y="603885"/>
                  </a:lnTo>
                  <a:close/>
                  <a:moveTo>
                    <a:pt x="210503" y="474345"/>
                  </a:moveTo>
                  <a:cubicBezTo>
                    <a:pt x="217170" y="474345"/>
                    <a:pt x="222885" y="475298"/>
                    <a:pt x="229553" y="475298"/>
                  </a:cubicBezTo>
                  <a:lnTo>
                    <a:pt x="229553" y="476250"/>
                  </a:lnTo>
                  <a:cubicBezTo>
                    <a:pt x="229553" y="489585"/>
                    <a:pt x="232410" y="502920"/>
                    <a:pt x="239078" y="513398"/>
                  </a:cubicBezTo>
                  <a:cubicBezTo>
                    <a:pt x="229553" y="513398"/>
                    <a:pt x="220028" y="512445"/>
                    <a:pt x="210503" y="511492"/>
                  </a:cubicBezTo>
                  <a:lnTo>
                    <a:pt x="210503" y="474345"/>
                  </a:lnTo>
                  <a:close/>
                  <a:moveTo>
                    <a:pt x="172403" y="360045"/>
                  </a:moveTo>
                  <a:cubicBezTo>
                    <a:pt x="184785" y="361950"/>
                    <a:pt x="197168" y="364808"/>
                    <a:pt x="210503" y="365760"/>
                  </a:cubicBezTo>
                  <a:lnTo>
                    <a:pt x="210503" y="403860"/>
                  </a:lnTo>
                  <a:cubicBezTo>
                    <a:pt x="197168" y="401955"/>
                    <a:pt x="183833" y="400050"/>
                    <a:pt x="172403" y="397193"/>
                  </a:cubicBezTo>
                  <a:lnTo>
                    <a:pt x="172403" y="360045"/>
                  </a:lnTo>
                  <a:close/>
                  <a:moveTo>
                    <a:pt x="172403" y="507683"/>
                  </a:moveTo>
                  <a:cubicBezTo>
                    <a:pt x="159068" y="505778"/>
                    <a:pt x="145733" y="503873"/>
                    <a:pt x="134303" y="501015"/>
                  </a:cubicBezTo>
                  <a:lnTo>
                    <a:pt x="134303" y="463868"/>
                  </a:lnTo>
                  <a:cubicBezTo>
                    <a:pt x="146685" y="465773"/>
                    <a:pt x="159068" y="468630"/>
                    <a:pt x="172403" y="469583"/>
                  </a:cubicBezTo>
                  <a:lnTo>
                    <a:pt x="172403" y="507683"/>
                  </a:lnTo>
                  <a:close/>
                  <a:moveTo>
                    <a:pt x="96203" y="352425"/>
                  </a:moveTo>
                  <a:lnTo>
                    <a:pt x="96203" y="335280"/>
                  </a:lnTo>
                  <a:cubicBezTo>
                    <a:pt x="107633" y="340995"/>
                    <a:pt x="120015" y="345758"/>
                    <a:pt x="134303" y="349568"/>
                  </a:cubicBezTo>
                  <a:lnTo>
                    <a:pt x="134303" y="384810"/>
                  </a:lnTo>
                  <a:cubicBezTo>
                    <a:pt x="110490" y="376238"/>
                    <a:pt x="96203" y="364808"/>
                    <a:pt x="96203" y="352425"/>
                  </a:cubicBezTo>
                  <a:close/>
                  <a:moveTo>
                    <a:pt x="96203" y="489585"/>
                  </a:moveTo>
                  <a:cubicBezTo>
                    <a:pt x="72390" y="480060"/>
                    <a:pt x="58103" y="468630"/>
                    <a:pt x="58103" y="457200"/>
                  </a:cubicBezTo>
                  <a:lnTo>
                    <a:pt x="58103" y="440055"/>
                  </a:lnTo>
                  <a:cubicBezTo>
                    <a:pt x="69533" y="445770"/>
                    <a:pt x="81915" y="450533"/>
                    <a:pt x="96203" y="454343"/>
                  </a:cubicBezTo>
                  <a:lnTo>
                    <a:pt x="96203" y="489585"/>
                  </a:lnTo>
                  <a:close/>
                  <a:moveTo>
                    <a:pt x="58103" y="192405"/>
                  </a:moveTo>
                  <a:cubicBezTo>
                    <a:pt x="69533" y="198120"/>
                    <a:pt x="81915" y="202883"/>
                    <a:pt x="96203" y="206693"/>
                  </a:cubicBezTo>
                  <a:lnTo>
                    <a:pt x="96203" y="241935"/>
                  </a:lnTo>
                  <a:cubicBezTo>
                    <a:pt x="72390" y="232410"/>
                    <a:pt x="58103" y="220980"/>
                    <a:pt x="58103" y="209550"/>
                  </a:cubicBezTo>
                  <a:lnTo>
                    <a:pt x="58103" y="192405"/>
                  </a:lnTo>
                  <a:close/>
                  <a:moveTo>
                    <a:pt x="172403" y="222885"/>
                  </a:moveTo>
                  <a:lnTo>
                    <a:pt x="172403" y="260985"/>
                  </a:lnTo>
                  <a:cubicBezTo>
                    <a:pt x="159068" y="259080"/>
                    <a:pt x="145733" y="257175"/>
                    <a:pt x="134303" y="254318"/>
                  </a:cubicBezTo>
                  <a:lnTo>
                    <a:pt x="134303" y="217170"/>
                  </a:lnTo>
                  <a:cubicBezTo>
                    <a:pt x="146685" y="219075"/>
                    <a:pt x="159068" y="220980"/>
                    <a:pt x="172403" y="222885"/>
                  </a:cubicBezTo>
                  <a:close/>
                  <a:moveTo>
                    <a:pt x="267653" y="57150"/>
                  </a:moveTo>
                  <a:cubicBezTo>
                    <a:pt x="383858" y="57150"/>
                    <a:pt x="477203" y="82868"/>
                    <a:pt x="477203" y="114300"/>
                  </a:cubicBezTo>
                  <a:cubicBezTo>
                    <a:pt x="477203" y="145733"/>
                    <a:pt x="383858" y="171450"/>
                    <a:pt x="267653" y="171450"/>
                  </a:cubicBezTo>
                  <a:cubicBezTo>
                    <a:pt x="151447" y="171450"/>
                    <a:pt x="58103" y="145733"/>
                    <a:pt x="58103" y="114300"/>
                  </a:cubicBezTo>
                  <a:cubicBezTo>
                    <a:pt x="58103" y="82868"/>
                    <a:pt x="151447" y="57150"/>
                    <a:pt x="267653" y="57150"/>
                  </a:cubicBezTo>
                  <a:close/>
                  <a:moveTo>
                    <a:pt x="324803" y="508635"/>
                  </a:moveTo>
                  <a:cubicBezTo>
                    <a:pt x="300990" y="499110"/>
                    <a:pt x="286703" y="487680"/>
                    <a:pt x="286703" y="476250"/>
                  </a:cubicBezTo>
                  <a:lnTo>
                    <a:pt x="286703" y="459105"/>
                  </a:lnTo>
                  <a:cubicBezTo>
                    <a:pt x="298133" y="464820"/>
                    <a:pt x="310515" y="469583"/>
                    <a:pt x="324803" y="473393"/>
                  </a:cubicBezTo>
                  <a:lnTo>
                    <a:pt x="324803" y="508635"/>
                  </a:lnTo>
                  <a:close/>
                  <a:moveTo>
                    <a:pt x="439103" y="241935"/>
                  </a:moveTo>
                  <a:lnTo>
                    <a:pt x="439103" y="207645"/>
                  </a:lnTo>
                  <a:cubicBezTo>
                    <a:pt x="452438" y="203835"/>
                    <a:pt x="465773" y="198120"/>
                    <a:pt x="477203" y="192405"/>
                  </a:cubicBezTo>
                  <a:lnTo>
                    <a:pt x="477203" y="209550"/>
                  </a:lnTo>
                  <a:cubicBezTo>
                    <a:pt x="477203" y="221933"/>
                    <a:pt x="462915" y="233363"/>
                    <a:pt x="439103" y="241935"/>
                  </a:cubicBezTo>
                  <a:close/>
                  <a:moveTo>
                    <a:pt x="362903" y="260033"/>
                  </a:moveTo>
                  <a:lnTo>
                    <a:pt x="362903" y="222885"/>
                  </a:lnTo>
                  <a:cubicBezTo>
                    <a:pt x="375285" y="220980"/>
                    <a:pt x="388620" y="219075"/>
                    <a:pt x="401003" y="217170"/>
                  </a:cubicBezTo>
                  <a:lnTo>
                    <a:pt x="401003" y="253365"/>
                  </a:lnTo>
                  <a:cubicBezTo>
                    <a:pt x="389573" y="256223"/>
                    <a:pt x="376238" y="258127"/>
                    <a:pt x="362903" y="260033"/>
                  </a:cubicBezTo>
                  <a:close/>
                  <a:moveTo>
                    <a:pt x="286703" y="266700"/>
                  </a:moveTo>
                  <a:lnTo>
                    <a:pt x="286703" y="228600"/>
                  </a:lnTo>
                  <a:cubicBezTo>
                    <a:pt x="298133" y="228600"/>
                    <a:pt x="311468" y="227648"/>
                    <a:pt x="324803" y="226695"/>
                  </a:cubicBezTo>
                  <a:lnTo>
                    <a:pt x="324803" y="264795"/>
                  </a:lnTo>
                  <a:cubicBezTo>
                    <a:pt x="312420" y="265748"/>
                    <a:pt x="300038" y="265748"/>
                    <a:pt x="286703" y="266700"/>
                  </a:cubicBezTo>
                  <a:close/>
                  <a:moveTo>
                    <a:pt x="210503" y="264795"/>
                  </a:moveTo>
                  <a:lnTo>
                    <a:pt x="210503" y="226695"/>
                  </a:lnTo>
                  <a:cubicBezTo>
                    <a:pt x="222885" y="227648"/>
                    <a:pt x="235267" y="228600"/>
                    <a:pt x="248603" y="228600"/>
                  </a:cubicBezTo>
                  <a:lnTo>
                    <a:pt x="248603" y="266700"/>
                  </a:lnTo>
                  <a:cubicBezTo>
                    <a:pt x="235267" y="265748"/>
                    <a:pt x="222885" y="265748"/>
                    <a:pt x="210503" y="264795"/>
                  </a:cubicBezTo>
                  <a:close/>
                  <a:moveTo>
                    <a:pt x="705803" y="381000"/>
                  </a:moveTo>
                  <a:cubicBezTo>
                    <a:pt x="705803" y="412433"/>
                    <a:pt x="612458" y="438150"/>
                    <a:pt x="496253" y="438150"/>
                  </a:cubicBezTo>
                  <a:cubicBezTo>
                    <a:pt x="380048" y="438150"/>
                    <a:pt x="286703" y="412433"/>
                    <a:pt x="286703" y="381000"/>
                  </a:cubicBezTo>
                  <a:cubicBezTo>
                    <a:pt x="286703" y="349568"/>
                    <a:pt x="380048" y="323850"/>
                    <a:pt x="496253" y="323850"/>
                  </a:cubicBezTo>
                  <a:cubicBezTo>
                    <a:pt x="612458" y="323850"/>
                    <a:pt x="705803" y="349568"/>
                    <a:pt x="705803" y="381000"/>
                  </a:cubicBezTo>
                  <a:close/>
                  <a:moveTo>
                    <a:pt x="762953" y="409575"/>
                  </a:moveTo>
                  <a:lnTo>
                    <a:pt x="762953" y="381000"/>
                  </a:lnTo>
                  <a:cubicBezTo>
                    <a:pt x="762953" y="336233"/>
                    <a:pt x="727710" y="303848"/>
                    <a:pt x="659130" y="285750"/>
                  </a:cubicBezTo>
                  <a:cubicBezTo>
                    <a:pt x="633413" y="279083"/>
                    <a:pt x="603885" y="273368"/>
                    <a:pt x="570548" y="270510"/>
                  </a:cubicBezTo>
                  <a:cubicBezTo>
                    <a:pt x="571500" y="266700"/>
                    <a:pt x="571500" y="261938"/>
                    <a:pt x="571500" y="257175"/>
                  </a:cubicBezTo>
                  <a:cubicBezTo>
                    <a:pt x="571500" y="230505"/>
                    <a:pt x="559118" y="207645"/>
                    <a:pt x="533400" y="190500"/>
                  </a:cubicBezTo>
                  <a:lnTo>
                    <a:pt x="533400" y="114300"/>
                  </a:lnTo>
                  <a:cubicBezTo>
                    <a:pt x="533400" y="69532"/>
                    <a:pt x="498158" y="37147"/>
                    <a:pt x="429578" y="19050"/>
                  </a:cubicBezTo>
                  <a:cubicBezTo>
                    <a:pt x="384810" y="6667"/>
                    <a:pt x="327660" y="0"/>
                    <a:pt x="266700" y="0"/>
                  </a:cubicBezTo>
                  <a:cubicBezTo>
                    <a:pt x="186690" y="0"/>
                    <a:pt x="0" y="11430"/>
                    <a:pt x="0" y="114300"/>
                  </a:cubicBezTo>
                  <a:lnTo>
                    <a:pt x="0" y="209550"/>
                  </a:lnTo>
                  <a:cubicBezTo>
                    <a:pt x="0" y="236220"/>
                    <a:pt x="12382" y="259080"/>
                    <a:pt x="38100" y="276225"/>
                  </a:cubicBezTo>
                  <a:lnTo>
                    <a:pt x="38100" y="294323"/>
                  </a:lnTo>
                  <a:cubicBezTo>
                    <a:pt x="15240" y="310515"/>
                    <a:pt x="0" y="332423"/>
                    <a:pt x="0" y="361950"/>
                  </a:cubicBezTo>
                  <a:lnTo>
                    <a:pt x="0" y="457200"/>
                  </a:lnTo>
                  <a:cubicBezTo>
                    <a:pt x="0" y="501967"/>
                    <a:pt x="35243" y="534353"/>
                    <a:pt x="103822" y="552450"/>
                  </a:cubicBezTo>
                  <a:cubicBezTo>
                    <a:pt x="148590" y="564833"/>
                    <a:pt x="205740" y="571500"/>
                    <a:pt x="266700" y="571500"/>
                  </a:cubicBezTo>
                  <a:cubicBezTo>
                    <a:pt x="266700" y="616268"/>
                    <a:pt x="301943" y="648653"/>
                    <a:pt x="370523" y="666750"/>
                  </a:cubicBezTo>
                  <a:cubicBezTo>
                    <a:pt x="415290" y="679133"/>
                    <a:pt x="472440" y="685800"/>
                    <a:pt x="533400" y="685800"/>
                  </a:cubicBezTo>
                  <a:cubicBezTo>
                    <a:pt x="613410" y="685800"/>
                    <a:pt x="800100" y="674370"/>
                    <a:pt x="800100" y="571500"/>
                  </a:cubicBezTo>
                  <a:lnTo>
                    <a:pt x="800100" y="476250"/>
                  </a:lnTo>
                  <a:cubicBezTo>
                    <a:pt x="801053" y="449580"/>
                    <a:pt x="788670" y="426720"/>
                    <a:pt x="762953" y="409575"/>
                  </a:cubicBezTo>
                  <a:close/>
                </a:path>
              </a:pathLst>
            </a:custGeom>
            <a:solidFill>
              <a:srgbClr val="000000"/>
            </a:solidFill>
            <a:ln w="9525" cap="flat">
              <a:solidFill>
                <a:schemeClr val="bg1"/>
              </a:solidFill>
              <a:prstDash val="solid"/>
              <a:miter/>
            </a:ln>
          </p:spPr>
          <p:txBody>
            <a:bodyPr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IN"/>
            </a:p>
          </p:txBody>
        </p:sp>
        <p:sp>
          <p:nvSpPr>
            <p:cNvPr id="7" name="Graphic 24" descr="Coins with solid fill">
              <a:extLst>
                <a:ext uri="{FF2B5EF4-FFF2-40B4-BE49-F238E27FC236}">
                  <a16:creationId xmlns:a16="http://schemas.microsoft.com/office/drawing/2014/main" id="{E700D5AD-02A8-47F9-85A2-956A024DF960}"/>
                </a:ext>
              </a:extLst>
            </p:cNvPr>
            <p:cNvSpPr/>
            <p:nvPr/>
          </p:nvSpPr>
          <p:spPr>
            <a:xfrm>
              <a:off x="14607461" y="221931"/>
              <a:ext cx="465668" cy="498928"/>
            </a:xfrm>
            <a:custGeom>
              <a:avLst/>
              <a:gdLst>
                <a:gd name="connsiteX0" fmla="*/ 743903 w 800151"/>
                <a:gd name="connsiteY0" fmla="*/ 571500 h 685800"/>
                <a:gd name="connsiteX1" fmla="*/ 705803 w 800151"/>
                <a:gd name="connsiteY1" fmla="*/ 603885 h 685800"/>
                <a:gd name="connsiteX2" fmla="*/ 705803 w 800151"/>
                <a:gd name="connsiteY2" fmla="*/ 569595 h 685800"/>
                <a:gd name="connsiteX3" fmla="*/ 743903 w 800151"/>
                <a:gd name="connsiteY3" fmla="*/ 554355 h 685800"/>
                <a:gd name="connsiteX4" fmla="*/ 743903 w 800151"/>
                <a:gd name="connsiteY4" fmla="*/ 571500 h 685800"/>
                <a:gd name="connsiteX5" fmla="*/ 667703 w 800151"/>
                <a:gd name="connsiteY5" fmla="*/ 508635 h 685800"/>
                <a:gd name="connsiteX6" fmla="*/ 667703 w 800151"/>
                <a:gd name="connsiteY6" fmla="*/ 474345 h 685800"/>
                <a:gd name="connsiteX7" fmla="*/ 705803 w 800151"/>
                <a:gd name="connsiteY7" fmla="*/ 459105 h 685800"/>
                <a:gd name="connsiteX8" fmla="*/ 705803 w 800151"/>
                <a:gd name="connsiteY8" fmla="*/ 476250 h 685800"/>
                <a:gd name="connsiteX9" fmla="*/ 667703 w 800151"/>
                <a:gd name="connsiteY9" fmla="*/ 508635 h 685800"/>
                <a:gd name="connsiteX10" fmla="*/ 667703 w 800151"/>
                <a:gd name="connsiteY10" fmla="*/ 615315 h 685800"/>
                <a:gd name="connsiteX11" fmla="*/ 629603 w 800151"/>
                <a:gd name="connsiteY11" fmla="*/ 621983 h 685800"/>
                <a:gd name="connsiteX12" fmla="*/ 629603 w 800151"/>
                <a:gd name="connsiteY12" fmla="*/ 584835 h 685800"/>
                <a:gd name="connsiteX13" fmla="*/ 667703 w 800151"/>
                <a:gd name="connsiteY13" fmla="*/ 579120 h 685800"/>
                <a:gd name="connsiteX14" fmla="*/ 667703 w 800151"/>
                <a:gd name="connsiteY14" fmla="*/ 615315 h 685800"/>
                <a:gd name="connsiteX15" fmla="*/ 591503 w 800151"/>
                <a:gd name="connsiteY15" fmla="*/ 489585 h 685800"/>
                <a:gd name="connsiteX16" fmla="*/ 629603 w 800151"/>
                <a:gd name="connsiteY16" fmla="*/ 483870 h 685800"/>
                <a:gd name="connsiteX17" fmla="*/ 629603 w 800151"/>
                <a:gd name="connsiteY17" fmla="*/ 520065 h 685800"/>
                <a:gd name="connsiteX18" fmla="*/ 591503 w 800151"/>
                <a:gd name="connsiteY18" fmla="*/ 526733 h 685800"/>
                <a:gd name="connsiteX19" fmla="*/ 591503 w 800151"/>
                <a:gd name="connsiteY19" fmla="*/ 489585 h 685800"/>
                <a:gd name="connsiteX20" fmla="*/ 591503 w 800151"/>
                <a:gd name="connsiteY20" fmla="*/ 626745 h 685800"/>
                <a:gd name="connsiteX21" fmla="*/ 553403 w 800151"/>
                <a:gd name="connsiteY21" fmla="*/ 628650 h 685800"/>
                <a:gd name="connsiteX22" fmla="*/ 553403 w 800151"/>
                <a:gd name="connsiteY22" fmla="*/ 590550 h 685800"/>
                <a:gd name="connsiteX23" fmla="*/ 591503 w 800151"/>
                <a:gd name="connsiteY23" fmla="*/ 588645 h 685800"/>
                <a:gd name="connsiteX24" fmla="*/ 591503 w 800151"/>
                <a:gd name="connsiteY24" fmla="*/ 626745 h 685800"/>
                <a:gd name="connsiteX25" fmla="*/ 515303 w 800151"/>
                <a:gd name="connsiteY25" fmla="*/ 533400 h 685800"/>
                <a:gd name="connsiteX26" fmla="*/ 515303 w 800151"/>
                <a:gd name="connsiteY26" fmla="*/ 495300 h 685800"/>
                <a:gd name="connsiteX27" fmla="*/ 553403 w 800151"/>
                <a:gd name="connsiteY27" fmla="*/ 493395 h 685800"/>
                <a:gd name="connsiteX28" fmla="*/ 553403 w 800151"/>
                <a:gd name="connsiteY28" fmla="*/ 531495 h 685800"/>
                <a:gd name="connsiteX29" fmla="*/ 515303 w 800151"/>
                <a:gd name="connsiteY29" fmla="*/ 533400 h 685800"/>
                <a:gd name="connsiteX30" fmla="*/ 515303 w 800151"/>
                <a:gd name="connsiteY30" fmla="*/ 628650 h 685800"/>
                <a:gd name="connsiteX31" fmla="*/ 477203 w 800151"/>
                <a:gd name="connsiteY31" fmla="*/ 626745 h 685800"/>
                <a:gd name="connsiteX32" fmla="*/ 477203 w 800151"/>
                <a:gd name="connsiteY32" fmla="*/ 590550 h 685800"/>
                <a:gd name="connsiteX33" fmla="*/ 496253 w 800151"/>
                <a:gd name="connsiteY33" fmla="*/ 590550 h 685800"/>
                <a:gd name="connsiteX34" fmla="*/ 515303 w 800151"/>
                <a:gd name="connsiteY34" fmla="*/ 590550 h 685800"/>
                <a:gd name="connsiteX35" fmla="*/ 515303 w 800151"/>
                <a:gd name="connsiteY35" fmla="*/ 628650 h 685800"/>
                <a:gd name="connsiteX36" fmla="*/ 439103 w 800151"/>
                <a:gd name="connsiteY36" fmla="*/ 493395 h 685800"/>
                <a:gd name="connsiteX37" fmla="*/ 477203 w 800151"/>
                <a:gd name="connsiteY37" fmla="*/ 495300 h 685800"/>
                <a:gd name="connsiteX38" fmla="*/ 477203 w 800151"/>
                <a:gd name="connsiteY38" fmla="*/ 533400 h 685800"/>
                <a:gd name="connsiteX39" fmla="*/ 439103 w 800151"/>
                <a:gd name="connsiteY39" fmla="*/ 531495 h 685800"/>
                <a:gd name="connsiteX40" fmla="*/ 439103 w 800151"/>
                <a:gd name="connsiteY40" fmla="*/ 493395 h 685800"/>
                <a:gd name="connsiteX41" fmla="*/ 439103 w 800151"/>
                <a:gd name="connsiteY41" fmla="*/ 621983 h 685800"/>
                <a:gd name="connsiteX42" fmla="*/ 401003 w 800151"/>
                <a:gd name="connsiteY42" fmla="*/ 615315 h 685800"/>
                <a:gd name="connsiteX43" fmla="*/ 401003 w 800151"/>
                <a:gd name="connsiteY43" fmla="*/ 584835 h 685800"/>
                <a:gd name="connsiteX44" fmla="*/ 439103 w 800151"/>
                <a:gd name="connsiteY44" fmla="*/ 588645 h 685800"/>
                <a:gd name="connsiteX45" fmla="*/ 439103 w 800151"/>
                <a:gd name="connsiteY45" fmla="*/ 621983 h 685800"/>
                <a:gd name="connsiteX46" fmla="*/ 362903 w 800151"/>
                <a:gd name="connsiteY46" fmla="*/ 520065 h 685800"/>
                <a:gd name="connsiteX47" fmla="*/ 362903 w 800151"/>
                <a:gd name="connsiteY47" fmla="*/ 482918 h 685800"/>
                <a:gd name="connsiteX48" fmla="*/ 401003 w 800151"/>
                <a:gd name="connsiteY48" fmla="*/ 488633 h 685800"/>
                <a:gd name="connsiteX49" fmla="*/ 401003 w 800151"/>
                <a:gd name="connsiteY49" fmla="*/ 526733 h 685800"/>
                <a:gd name="connsiteX50" fmla="*/ 362903 w 800151"/>
                <a:gd name="connsiteY50" fmla="*/ 520065 h 685800"/>
                <a:gd name="connsiteX51" fmla="*/ 362903 w 800151"/>
                <a:gd name="connsiteY51" fmla="*/ 603885 h 685800"/>
                <a:gd name="connsiteX52" fmla="*/ 324803 w 800151"/>
                <a:gd name="connsiteY52" fmla="*/ 571500 h 685800"/>
                <a:gd name="connsiteX53" fmla="*/ 324803 w 800151"/>
                <a:gd name="connsiteY53" fmla="*/ 569595 h 685800"/>
                <a:gd name="connsiteX54" fmla="*/ 325755 w 800151"/>
                <a:gd name="connsiteY54" fmla="*/ 569595 h 685800"/>
                <a:gd name="connsiteX55" fmla="*/ 333375 w 800151"/>
                <a:gd name="connsiteY55" fmla="*/ 571500 h 685800"/>
                <a:gd name="connsiteX56" fmla="*/ 362903 w 800151"/>
                <a:gd name="connsiteY56" fmla="*/ 578168 h 685800"/>
                <a:gd name="connsiteX57" fmla="*/ 362903 w 800151"/>
                <a:gd name="connsiteY57" fmla="*/ 603885 h 685800"/>
                <a:gd name="connsiteX58" fmla="*/ 210503 w 800151"/>
                <a:gd name="connsiteY58" fmla="*/ 474345 h 685800"/>
                <a:gd name="connsiteX59" fmla="*/ 229553 w 800151"/>
                <a:gd name="connsiteY59" fmla="*/ 475298 h 685800"/>
                <a:gd name="connsiteX60" fmla="*/ 229553 w 800151"/>
                <a:gd name="connsiteY60" fmla="*/ 476250 h 685800"/>
                <a:gd name="connsiteX61" fmla="*/ 239078 w 800151"/>
                <a:gd name="connsiteY61" fmla="*/ 513398 h 685800"/>
                <a:gd name="connsiteX62" fmla="*/ 210503 w 800151"/>
                <a:gd name="connsiteY62" fmla="*/ 511492 h 685800"/>
                <a:gd name="connsiteX63" fmla="*/ 210503 w 800151"/>
                <a:gd name="connsiteY63" fmla="*/ 474345 h 685800"/>
                <a:gd name="connsiteX64" fmla="*/ 172403 w 800151"/>
                <a:gd name="connsiteY64" fmla="*/ 360045 h 685800"/>
                <a:gd name="connsiteX65" fmla="*/ 210503 w 800151"/>
                <a:gd name="connsiteY65" fmla="*/ 365760 h 685800"/>
                <a:gd name="connsiteX66" fmla="*/ 210503 w 800151"/>
                <a:gd name="connsiteY66" fmla="*/ 403860 h 685800"/>
                <a:gd name="connsiteX67" fmla="*/ 172403 w 800151"/>
                <a:gd name="connsiteY67" fmla="*/ 397193 h 685800"/>
                <a:gd name="connsiteX68" fmla="*/ 172403 w 800151"/>
                <a:gd name="connsiteY68" fmla="*/ 360045 h 685800"/>
                <a:gd name="connsiteX69" fmla="*/ 172403 w 800151"/>
                <a:gd name="connsiteY69" fmla="*/ 507683 h 685800"/>
                <a:gd name="connsiteX70" fmla="*/ 134303 w 800151"/>
                <a:gd name="connsiteY70" fmla="*/ 501015 h 685800"/>
                <a:gd name="connsiteX71" fmla="*/ 134303 w 800151"/>
                <a:gd name="connsiteY71" fmla="*/ 463868 h 685800"/>
                <a:gd name="connsiteX72" fmla="*/ 172403 w 800151"/>
                <a:gd name="connsiteY72" fmla="*/ 469583 h 685800"/>
                <a:gd name="connsiteX73" fmla="*/ 172403 w 800151"/>
                <a:gd name="connsiteY73" fmla="*/ 507683 h 685800"/>
                <a:gd name="connsiteX74" fmla="*/ 96203 w 800151"/>
                <a:gd name="connsiteY74" fmla="*/ 352425 h 685800"/>
                <a:gd name="connsiteX75" fmla="*/ 96203 w 800151"/>
                <a:gd name="connsiteY75" fmla="*/ 335280 h 685800"/>
                <a:gd name="connsiteX76" fmla="*/ 134303 w 800151"/>
                <a:gd name="connsiteY76" fmla="*/ 349568 h 685800"/>
                <a:gd name="connsiteX77" fmla="*/ 134303 w 800151"/>
                <a:gd name="connsiteY77" fmla="*/ 384810 h 685800"/>
                <a:gd name="connsiteX78" fmla="*/ 96203 w 800151"/>
                <a:gd name="connsiteY78" fmla="*/ 352425 h 685800"/>
                <a:gd name="connsiteX79" fmla="*/ 96203 w 800151"/>
                <a:gd name="connsiteY79" fmla="*/ 489585 h 685800"/>
                <a:gd name="connsiteX80" fmla="*/ 58103 w 800151"/>
                <a:gd name="connsiteY80" fmla="*/ 457200 h 685800"/>
                <a:gd name="connsiteX81" fmla="*/ 58103 w 800151"/>
                <a:gd name="connsiteY81" fmla="*/ 440055 h 685800"/>
                <a:gd name="connsiteX82" fmla="*/ 96203 w 800151"/>
                <a:gd name="connsiteY82" fmla="*/ 454343 h 685800"/>
                <a:gd name="connsiteX83" fmla="*/ 96203 w 800151"/>
                <a:gd name="connsiteY83" fmla="*/ 489585 h 685800"/>
                <a:gd name="connsiteX84" fmla="*/ 58103 w 800151"/>
                <a:gd name="connsiteY84" fmla="*/ 192405 h 685800"/>
                <a:gd name="connsiteX85" fmla="*/ 96203 w 800151"/>
                <a:gd name="connsiteY85" fmla="*/ 206693 h 685800"/>
                <a:gd name="connsiteX86" fmla="*/ 96203 w 800151"/>
                <a:gd name="connsiteY86" fmla="*/ 241935 h 685800"/>
                <a:gd name="connsiteX87" fmla="*/ 58103 w 800151"/>
                <a:gd name="connsiteY87" fmla="*/ 209550 h 685800"/>
                <a:gd name="connsiteX88" fmla="*/ 58103 w 800151"/>
                <a:gd name="connsiteY88" fmla="*/ 192405 h 685800"/>
                <a:gd name="connsiteX89" fmla="*/ 172403 w 800151"/>
                <a:gd name="connsiteY89" fmla="*/ 222885 h 685800"/>
                <a:gd name="connsiteX90" fmla="*/ 172403 w 800151"/>
                <a:gd name="connsiteY90" fmla="*/ 260985 h 685800"/>
                <a:gd name="connsiteX91" fmla="*/ 134303 w 800151"/>
                <a:gd name="connsiteY91" fmla="*/ 254318 h 685800"/>
                <a:gd name="connsiteX92" fmla="*/ 134303 w 800151"/>
                <a:gd name="connsiteY92" fmla="*/ 217170 h 685800"/>
                <a:gd name="connsiteX93" fmla="*/ 172403 w 800151"/>
                <a:gd name="connsiteY93" fmla="*/ 222885 h 685800"/>
                <a:gd name="connsiteX94" fmla="*/ 267653 w 800151"/>
                <a:gd name="connsiteY94" fmla="*/ 57150 h 685800"/>
                <a:gd name="connsiteX95" fmla="*/ 477203 w 800151"/>
                <a:gd name="connsiteY95" fmla="*/ 114300 h 685800"/>
                <a:gd name="connsiteX96" fmla="*/ 267653 w 800151"/>
                <a:gd name="connsiteY96" fmla="*/ 171450 h 685800"/>
                <a:gd name="connsiteX97" fmla="*/ 58103 w 800151"/>
                <a:gd name="connsiteY97" fmla="*/ 114300 h 685800"/>
                <a:gd name="connsiteX98" fmla="*/ 267653 w 800151"/>
                <a:gd name="connsiteY98" fmla="*/ 57150 h 685800"/>
                <a:gd name="connsiteX99" fmla="*/ 324803 w 800151"/>
                <a:gd name="connsiteY99" fmla="*/ 508635 h 685800"/>
                <a:gd name="connsiteX100" fmla="*/ 286703 w 800151"/>
                <a:gd name="connsiteY100" fmla="*/ 476250 h 685800"/>
                <a:gd name="connsiteX101" fmla="*/ 286703 w 800151"/>
                <a:gd name="connsiteY101" fmla="*/ 459105 h 685800"/>
                <a:gd name="connsiteX102" fmla="*/ 324803 w 800151"/>
                <a:gd name="connsiteY102" fmla="*/ 473393 h 685800"/>
                <a:gd name="connsiteX103" fmla="*/ 324803 w 800151"/>
                <a:gd name="connsiteY103" fmla="*/ 508635 h 685800"/>
                <a:gd name="connsiteX104" fmla="*/ 439103 w 800151"/>
                <a:gd name="connsiteY104" fmla="*/ 241935 h 685800"/>
                <a:gd name="connsiteX105" fmla="*/ 439103 w 800151"/>
                <a:gd name="connsiteY105" fmla="*/ 207645 h 685800"/>
                <a:gd name="connsiteX106" fmla="*/ 477203 w 800151"/>
                <a:gd name="connsiteY106" fmla="*/ 192405 h 685800"/>
                <a:gd name="connsiteX107" fmla="*/ 477203 w 800151"/>
                <a:gd name="connsiteY107" fmla="*/ 209550 h 685800"/>
                <a:gd name="connsiteX108" fmla="*/ 439103 w 800151"/>
                <a:gd name="connsiteY108" fmla="*/ 241935 h 685800"/>
                <a:gd name="connsiteX109" fmla="*/ 362903 w 800151"/>
                <a:gd name="connsiteY109" fmla="*/ 260033 h 685800"/>
                <a:gd name="connsiteX110" fmla="*/ 362903 w 800151"/>
                <a:gd name="connsiteY110" fmla="*/ 222885 h 685800"/>
                <a:gd name="connsiteX111" fmla="*/ 401003 w 800151"/>
                <a:gd name="connsiteY111" fmla="*/ 217170 h 685800"/>
                <a:gd name="connsiteX112" fmla="*/ 401003 w 800151"/>
                <a:gd name="connsiteY112" fmla="*/ 253365 h 685800"/>
                <a:gd name="connsiteX113" fmla="*/ 362903 w 800151"/>
                <a:gd name="connsiteY113" fmla="*/ 260033 h 685800"/>
                <a:gd name="connsiteX114" fmla="*/ 286703 w 800151"/>
                <a:gd name="connsiteY114" fmla="*/ 266700 h 685800"/>
                <a:gd name="connsiteX115" fmla="*/ 286703 w 800151"/>
                <a:gd name="connsiteY115" fmla="*/ 228600 h 685800"/>
                <a:gd name="connsiteX116" fmla="*/ 324803 w 800151"/>
                <a:gd name="connsiteY116" fmla="*/ 226695 h 685800"/>
                <a:gd name="connsiteX117" fmla="*/ 324803 w 800151"/>
                <a:gd name="connsiteY117" fmla="*/ 264795 h 685800"/>
                <a:gd name="connsiteX118" fmla="*/ 286703 w 800151"/>
                <a:gd name="connsiteY118" fmla="*/ 266700 h 685800"/>
                <a:gd name="connsiteX119" fmla="*/ 210503 w 800151"/>
                <a:gd name="connsiteY119" fmla="*/ 264795 h 685800"/>
                <a:gd name="connsiteX120" fmla="*/ 210503 w 800151"/>
                <a:gd name="connsiteY120" fmla="*/ 226695 h 685800"/>
                <a:gd name="connsiteX121" fmla="*/ 248603 w 800151"/>
                <a:gd name="connsiteY121" fmla="*/ 228600 h 685800"/>
                <a:gd name="connsiteX122" fmla="*/ 248603 w 800151"/>
                <a:gd name="connsiteY122" fmla="*/ 266700 h 685800"/>
                <a:gd name="connsiteX123" fmla="*/ 210503 w 800151"/>
                <a:gd name="connsiteY123" fmla="*/ 264795 h 685800"/>
                <a:gd name="connsiteX124" fmla="*/ 705803 w 800151"/>
                <a:gd name="connsiteY124" fmla="*/ 381000 h 685800"/>
                <a:gd name="connsiteX125" fmla="*/ 496253 w 800151"/>
                <a:gd name="connsiteY125" fmla="*/ 438150 h 685800"/>
                <a:gd name="connsiteX126" fmla="*/ 286703 w 800151"/>
                <a:gd name="connsiteY126" fmla="*/ 381000 h 685800"/>
                <a:gd name="connsiteX127" fmla="*/ 496253 w 800151"/>
                <a:gd name="connsiteY127" fmla="*/ 323850 h 685800"/>
                <a:gd name="connsiteX128" fmla="*/ 705803 w 800151"/>
                <a:gd name="connsiteY128" fmla="*/ 381000 h 685800"/>
                <a:gd name="connsiteX129" fmla="*/ 762953 w 800151"/>
                <a:gd name="connsiteY129" fmla="*/ 409575 h 685800"/>
                <a:gd name="connsiteX130" fmla="*/ 762953 w 800151"/>
                <a:gd name="connsiteY130" fmla="*/ 381000 h 685800"/>
                <a:gd name="connsiteX131" fmla="*/ 659130 w 800151"/>
                <a:gd name="connsiteY131" fmla="*/ 285750 h 685800"/>
                <a:gd name="connsiteX132" fmla="*/ 570548 w 800151"/>
                <a:gd name="connsiteY132" fmla="*/ 270510 h 685800"/>
                <a:gd name="connsiteX133" fmla="*/ 571500 w 800151"/>
                <a:gd name="connsiteY133" fmla="*/ 257175 h 685800"/>
                <a:gd name="connsiteX134" fmla="*/ 533400 w 800151"/>
                <a:gd name="connsiteY134" fmla="*/ 190500 h 685800"/>
                <a:gd name="connsiteX135" fmla="*/ 533400 w 800151"/>
                <a:gd name="connsiteY135" fmla="*/ 114300 h 685800"/>
                <a:gd name="connsiteX136" fmla="*/ 429578 w 800151"/>
                <a:gd name="connsiteY136" fmla="*/ 19050 h 685800"/>
                <a:gd name="connsiteX137" fmla="*/ 266700 w 800151"/>
                <a:gd name="connsiteY137" fmla="*/ 0 h 685800"/>
                <a:gd name="connsiteX138" fmla="*/ 0 w 800151"/>
                <a:gd name="connsiteY138" fmla="*/ 114300 h 685800"/>
                <a:gd name="connsiteX139" fmla="*/ 0 w 800151"/>
                <a:gd name="connsiteY139" fmla="*/ 209550 h 685800"/>
                <a:gd name="connsiteX140" fmla="*/ 38100 w 800151"/>
                <a:gd name="connsiteY140" fmla="*/ 276225 h 685800"/>
                <a:gd name="connsiteX141" fmla="*/ 38100 w 800151"/>
                <a:gd name="connsiteY141" fmla="*/ 294323 h 685800"/>
                <a:gd name="connsiteX142" fmla="*/ 0 w 800151"/>
                <a:gd name="connsiteY142" fmla="*/ 361950 h 685800"/>
                <a:gd name="connsiteX143" fmla="*/ 0 w 800151"/>
                <a:gd name="connsiteY143" fmla="*/ 457200 h 685800"/>
                <a:gd name="connsiteX144" fmla="*/ 103822 w 800151"/>
                <a:gd name="connsiteY144" fmla="*/ 552450 h 685800"/>
                <a:gd name="connsiteX145" fmla="*/ 266700 w 800151"/>
                <a:gd name="connsiteY145" fmla="*/ 571500 h 685800"/>
                <a:gd name="connsiteX146" fmla="*/ 370523 w 800151"/>
                <a:gd name="connsiteY146" fmla="*/ 666750 h 685800"/>
                <a:gd name="connsiteX147" fmla="*/ 533400 w 800151"/>
                <a:gd name="connsiteY147" fmla="*/ 685800 h 685800"/>
                <a:gd name="connsiteX148" fmla="*/ 800100 w 800151"/>
                <a:gd name="connsiteY148" fmla="*/ 571500 h 685800"/>
                <a:gd name="connsiteX149" fmla="*/ 800100 w 800151"/>
                <a:gd name="connsiteY149" fmla="*/ 476250 h 685800"/>
                <a:gd name="connsiteX150" fmla="*/ 762953 w 800151"/>
                <a:gd name="connsiteY150" fmla="*/ 40957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800151" h="685800">
                  <a:moveTo>
                    <a:pt x="743903" y="571500"/>
                  </a:moveTo>
                  <a:cubicBezTo>
                    <a:pt x="743903" y="583883"/>
                    <a:pt x="729615" y="595313"/>
                    <a:pt x="705803" y="603885"/>
                  </a:cubicBezTo>
                  <a:lnTo>
                    <a:pt x="705803" y="569595"/>
                  </a:lnTo>
                  <a:cubicBezTo>
                    <a:pt x="719138" y="565785"/>
                    <a:pt x="732473" y="560070"/>
                    <a:pt x="743903" y="554355"/>
                  </a:cubicBezTo>
                  <a:lnTo>
                    <a:pt x="743903" y="571500"/>
                  </a:lnTo>
                  <a:close/>
                  <a:moveTo>
                    <a:pt x="667703" y="508635"/>
                  </a:moveTo>
                  <a:lnTo>
                    <a:pt x="667703" y="474345"/>
                  </a:lnTo>
                  <a:cubicBezTo>
                    <a:pt x="681038" y="470535"/>
                    <a:pt x="694373" y="464820"/>
                    <a:pt x="705803" y="459105"/>
                  </a:cubicBezTo>
                  <a:lnTo>
                    <a:pt x="705803" y="476250"/>
                  </a:lnTo>
                  <a:cubicBezTo>
                    <a:pt x="705803" y="488633"/>
                    <a:pt x="691515" y="500063"/>
                    <a:pt x="667703" y="508635"/>
                  </a:cubicBezTo>
                  <a:close/>
                  <a:moveTo>
                    <a:pt x="667703" y="615315"/>
                  </a:moveTo>
                  <a:cubicBezTo>
                    <a:pt x="656273" y="618173"/>
                    <a:pt x="642938" y="620078"/>
                    <a:pt x="629603" y="621983"/>
                  </a:cubicBezTo>
                  <a:lnTo>
                    <a:pt x="629603" y="584835"/>
                  </a:lnTo>
                  <a:cubicBezTo>
                    <a:pt x="641985" y="582930"/>
                    <a:pt x="655320" y="581025"/>
                    <a:pt x="667703" y="579120"/>
                  </a:cubicBezTo>
                  <a:lnTo>
                    <a:pt x="667703" y="615315"/>
                  </a:lnTo>
                  <a:close/>
                  <a:moveTo>
                    <a:pt x="591503" y="489585"/>
                  </a:moveTo>
                  <a:cubicBezTo>
                    <a:pt x="603885" y="487680"/>
                    <a:pt x="617220" y="485775"/>
                    <a:pt x="629603" y="483870"/>
                  </a:cubicBezTo>
                  <a:lnTo>
                    <a:pt x="629603" y="520065"/>
                  </a:lnTo>
                  <a:cubicBezTo>
                    <a:pt x="618173" y="522923"/>
                    <a:pt x="604838" y="524828"/>
                    <a:pt x="591503" y="526733"/>
                  </a:cubicBezTo>
                  <a:lnTo>
                    <a:pt x="591503" y="489585"/>
                  </a:lnTo>
                  <a:close/>
                  <a:moveTo>
                    <a:pt x="591503" y="626745"/>
                  </a:moveTo>
                  <a:cubicBezTo>
                    <a:pt x="579120" y="627698"/>
                    <a:pt x="566738" y="628650"/>
                    <a:pt x="553403" y="628650"/>
                  </a:cubicBezTo>
                  <a:lnTo>
                    <a:pt x="553403" y="590550"/>
                  </a:lnTo>
                  <a:cubicBezTo>
                    <a:pt x="564833" y="590550"/>
                    <a:pt x="578168" y="589598"/>
                    <a:pt x="591503" y="588645"/>
                  </a:cubicBezTo>
                  <a:lnTo>
                    <a:pt x="591503" y="626745"/>
                  </a:lnTo>
                  <a:close/>
                  <a:moveTo>
                    <a:pt x="515303" y="533400"/>
                  </a:moveTo>
                  <a:lnTo>
                    <a:pt x="515303" y="495300"/>
                  </a:lnTo>
                  <a:cubicBezTo>
                    <a:pt x="526733" y="495300"/>
                    <a:pt x="540068" y="494348"/>
                    <a:pt x="553403" y="493395"/>
                  </a:cubicBezTo>
                  <a:lnTo>
                    <a:pt x="553403" y="531495"/>
                  </a:lnTo>
                  <a:cubicBezTo>
                    <a:pt x="541020" y="532448"/>
                    <a:pt x="528638" y="532448"/>
                    <a:pt x="515303" y="533400"/>
                  </a:cubicBezTo>
                  <a:close/>
                  <a:moveTo>
                    <a:pt x="515303" y="628650"/>
                  </a:moveTo>
                  <a:cubicBezTo>
                    <a:pt x="501968" y="628650"/>
                    <a:pt x="489585" y="627698"/>
                    <a:pt x="477203" y="626745"/>
                  </a:cubicBezTo>
                  <a:lnTo>
                    <a:pt x="477203" y="590550"/>
                  </a:lnTo>
                  <a:cubicBezTo>
                    <a:pt x="483870" y="590550"/>
                    <a:pt x="489585" y="590550"/>
                    <a:pt x="496253" y="590550"/>
                  </a:cubicBezTo>
                  <a:cubicBezTo>
                    <a:pt x="501968" y="590550"/>
                    <a:pt x="508635" y="590550"/>
                    <a:pt x="515303" y="590550"/>
                  </a:cubicBezTo>
                  <a:lnTo>
                    <a:pt x="515303" y="628650"/>
                  </a:lnTo>
                  <a:close/>
                  <a:moveTo>
                    <a:pt x="439103" y="493395"/>
                  </a:moveTo>
                  <a:cubicBezTo>
                    <a:pt x="451485" y="494348"/>
                    <a:pt x="463868" y="495300"/>
                    <a:pt x="477203" y="495300"/>
                  </a:cubicBezTo>
                  <a:lnTo>
                    <a:pt x="477203" y="533400"/>
                  </a:lnTo>
                  <a:cubicBezTo>
                    <a:pt x="463868" y="533400"/>
                    <a:pt x="451485" y="532448"/>
                    <a:pt x="439103" y="531495"/>
                  </a:cubicBezTo>
                  <a:lnTo>
                    <a:pt x="439103" y="493395"/>
                  </a:lnTo>
                  <a:close/>
                  <a:moveTo>
                    <a:pt x="439103" y="621983"/>
                  </a:moveTo>
                  <a:cubicBezTo>
                    <a:pt x="425768" y="620078"/>
                    <a:pt x="412433" y="618173"/>
                    <a:pt x="401003" y="615315"/>
                  </a:cubicBezTo>
                  <a:lnTo>
                    <a:pt x="401003" y="584835"/>
                  </a:lnTo>
                  <a:cubicBezTo>
                    <a:pt x="413385" y="586740"/>
                    <a:pt x="425768" y="587693"/>
                    <a:pt x="439103" y="588645"/>
                  </a:cubicBezTo>
                  <a:lnTo>
                    <a:pt x="439103" y="621983"/>
                  </a:lnTo>
                  <a:close/>
                  <a:moveTo>
                    <a:pt x="362903" y="520065"/>
                  </a:moveTo>
                  <a:lnTo>
                    <a:pt x="362903" y="482918"/>
                  </a:lnTo>
                  <a:cubicBezTo>
                    <a:pt x="375285" y="484823"/>
                    <a:pt x="387668" y="487680"/>
                    <a:pt x="401003" y="488633"/>
                  </a:cubicBezTo>
                  <a:lnTo>
                    <a:pt x="401003" y="526733"/>
                  </a:lnTo>
                  <a:cubicBezTo>
                    <a:pt x="387668" y="524828"/>
                    <a:pt x="374333" y="522923"/>
                    <a:pt x="362903" y="520065"/>
                  </a:cubicBezTo>
                  <a:close/>
                  <a:moveTo>
                    <a:pt x="362903" y="603885"/>
                  </a:moveTo>
                  <a:cubicBezTo>
                    <a:pt x="339090" y="594360"/>
                    <a:pt x="324803" y="582930"/>
                    <a:pt x="324803" y="571500"/>
                  </a:cubicBezTo>
                  <a:lnTo>
                    <a:pt x="324803" y="569595"/>
                  </a:lnTo>
                  <a:cubicBezTo>
                    <a:pt x="324803" y="569595"/>
                    <a:pt x="324803" y="569595"/>
                    <a:pt x="325755" y="569595"/>
                  </a:cubicBezTo>
                  <a:cubicBezTo>
                    <a:pt x="328613" y="570548"/>
                    <a:pt x="330518" y="571500"/>
                    <a:pt x="333375" y="571500"/>
                  </a:cubicBezTo>
                  <a:cubicBezTo>
                    <a:pt x="342900" y="574358"/>
                    <a:pt x="352425" y="576263"/>
                    <a:pt x="362903" y="578168"/>
                  </a:cubicBezTo>
                  <a:lnTo>
                    <a:pt x="362903" y="603885"/>
                  </a:lnTo>
                  <a:close/>
                  <a:moveTo>
                    <a:pt x="210503" y="474345"/>
                  </a:moveTo>
                  <a:cubicBezTo>
                    <a:pt x="217170" y="474345"/>
                    <a:pt x="222885" y="475298"/>
                    <a:pt x="229553" y="475298"/>
                  </a:cubicBezTo>
                  <a:lnTo>
                    <a:pt x="229553" y="476250"/>
                  </a:lnTo>
                  <a:cubicBezTo>
                    <a:pt x="229553" y="489585"/>
                    <a:pt x="232410" y="502920"/>
                    <a:pt x="239078" y="513398"/>
                  </a:cubicBezTo>
                  <a:cubicBezTo>
                    <a:pt x="229553" y="513398"/>
                    <a:pt x="220028" y="512445"/>
                    <a:pt x="210503" y="511492"/>
                  </a:cubicBezTo>
                  <a:lnTo>
                    <a:pt x="210503" y="474345"/>
                  </a:lnTo>
                  <a:close/>
                  <a:moveTo>
                    <a:pt x="172403" y="360045"/>
                  </a:moveTo>
                  <a:cubicBezTo>
                    <a:pt x="184785" y="361950"/>
                    <a:pt x="197168" y="364808"/>
                    <a:pt x="210503" y="365760"/>
                  </a:cubicBezTo>
                  <a:lnTo>
                    <a:pt x="210503" y="403860"/>
                  </a:lnTo>
                  <a:cubicBezTo>
                    <a:pt x="197168" y="401955"/>
                    <a:pt x="183833" y="400050"/>
                    <a:pt x="172403" y="397193"/>
                  </a:cubicBezTo>
                  <a:lnTo>
                    <a:pt x="172403" y="360045"/>
                  </a:lnTo>
                  <a:close/>
                  <a:moveTo>
                    <a:pt x="172403" y="507683"/>
                  </a:moveTo>
                  <a:cubicBezTo>
                    <a:pt x="159068" y="505778"/>
                    <a:pt x="145733" y="503873"/>
                    <a:pt x="134303" y="501015"/>
                  </a:cubicBezTo>
                  <a:lnTo>
                    <a:pt x="134303" y="463868"/>
                  </a:lnTo>
                  <a:cubicBezTo>
                    <a:pt x="146685" y="465773"/>
                    <a:pt x="159068" y="468630"/>
                    <a:pt x="172403" y="469583"/>
                  </a:cubicBezTo>
                  <a:lnTo>
                    <a:pt x="172403" y="507683"/>
                  </a:lnTo>
                  <a:close/>
                  <a:moveTo>
                    <a:pt x="96203" y="352425"/>
                  </a:moveTo>
                  <a:lnTo>
                    <a:pt x="96203" y="335280"/>
                  </a:lnTo>
                  <a:cubicBezTo>
                    <a:pt x="107633" y="340995"/>
                    <a:pt x="120015" y="345758"/>
                    <a:pt x="134303" y="349568"/>
                  </a:cubicBezTo>
                  <a:lnTo>
                    <a:pt x="134303" y="384810"/>
                  </a:lnTo>
                  <a:cubicBezTo>
                    <a:pt x="110490" y="376238"/>
                    <a:pt x="96203" y="364808"/>
                    <a:pt x="96203" y="352425"/>
                  </a:cubicBezTo>
                  <a:close/>
                  <a:moveTo>
                    <a:pt x="96203" y="489585"/>
                  </a:moveTo>
                  <a:cubicBezTo>
                    <a:pt x="72390" y="480060"/>
                    <a:pt x="58103" y="468630"/>
                    <a:pt x="58103" y="457200"/>
                  </a:cubicBezTo>
                  <a:lnTo>
                    <a:pt x="58103" y="440055"/>
                  </a:lnTo>
                  <a:cubicBezTo>
                    <a:pt x="69533" y="445770"/>
                    <a:pt x="81915" y="450533"/>
                    <a:pt x="96203" y="454343"/>
                  </a:cubicBezTo>
                  <a:lnTo>
                    <a:pt x="96203" y="489585"/>
                  </a:lnTo>
                  <a:close/>
                  <a:moveTo>
                    <a:pt x="58103" y="192405"/>
                  </a:moveTo>
                  <a:cubicBezTo>
                    <a:pt x="69533" y="198120"/>
                    <a:pt x="81915" y="202883"/>
                    <a:pt x="96203" y="206693"/>
                  </a:cubicBezTo>
                  <a:lnTo>
                    <a:pt x="96203" y="241935"/>
                  </a:lnTo>
                  <a:cubicBezTo>
                    <a:pt x="72390" y="232410"/>
                    <a:pt x="58103" y="220980"/>
                    <a:pt x="58103" y="209550"/>
                  </a:cubicBezTo>
                  <a:lnTo>
                    <a:pt x="58103" y="192405"/>
                  </a:lnTo>
                  <a:close/>
                  <a:moveTo>
                    <a:pt x="172403" y="222885"/>
                  </a:moveTo>
                  <a:lnTo>
                    <a:pt x="172403" y="260985"/>
                  </a:lnTo>
                  <a:cubicBezTo>
                    <a:pt x="159068" y="259080"/>
                    <a:pt x="145733" y="257175"/>
                    <a:pt x="134303" y="254318"/>
                  </a:cubicBezTo>
                  <a:lnTo>
                    <a:pt x="134303" y="217170"/>
                  </a:lnTo>
                  <a:cubicBezTo>
                    <a:pt x="146685" y="219075"/>
                    <a:pt x="159068" y="220980"/>
                    <a:pt x="172403" y="222885"/>
                  </a:cubicBezTo>
                  <a:close/>
                  <a:moveTo>
                    <a:pt x="267653" y="57150"/>
                  </a:moveTo>
                  <a:cubicBezTo>
                    <a:pt x="383858" y="57150"/>
                    <a:pt x="477203" y="82868"/>
                    <a:pt x="477203" y="114300"/>
                  </a:cubicBezTo>
                  <a:cubicBezTo>
                    <a:pt x="477203" y="145733"/>
                    <a:pt x="383858" y="171450"/>
                    <a:pt x="267653" y="171450"/>
                  </a:cubicBezTo>
                  <a:cubicBezTo>
                    <a:pt x="151447" y="171450"/>
                    <a:pt x="58103" y="145733"/>
                    <a:pt x="58103" y="114300"/>
                  </a:cubicBezTo>
                  <a:cubicBezTo>
                    <a:pt x="58103" y="82868"/>
                    <a:pt x="151447" y="57150"/>
                    <a:pt x="267653" y="57150"/>
                  </a:cubicBezTo>
                  <a:close/>
                  <a:moveTo>
                    <a:pt x="324803" y="508635"/>
                  </a:moveTo>
                  <a:cubicBezTo>
                    <a:pt x="300990" y="499110"/>
                    <a:pt x="286703" y="487680"/>
                    <a:pt x="286703" y="476250"/>
                  </a:cubicBezTo>
                  <a:lnTo>
                    <a:pt x="286703" y="459105"/>
                  </a:lnTo>
                  <a:cubicBezTo>
                    <a:pt x="298133" y="464820"/>
                    <a:pt x="310515" y="469583"/>
                    <a:pt x="324803" y="473393"/>
                  </a:cubicBezTo>
                  <a:lnTo>
                    <a:pt x="324803" y="508635"/>
                  </a:lnTo>
                  <a:close/>
                  <a:moveTo>
                    <a:pt x="439103" y="241935"/>
                  </a:moveTo>
                  <a:lnTo>
                    <a:pt x="439103" y="207645"/>
                  </a:lnTo>
                  <a:cubicBezTo>
                    <a:pt x="452438" y="203835"/>
                    <a:pt x="465773" y="198120"/>
                    <a:pt x="477203" y="192405"/>
                  </a:cubicBezTo>
                  <a:lnTo>
                    <a:pt x="477203" y="209550"/>
                  </a:lnTo>
                  <a:cubicBezTo>
                    <a:pt x="477203" y="221933"/>
                    <a:pt x="462915" y="233363"/>
                    <a:pt x="439103" y="241935"/>
                  </a:cubicBezTo>
                  <a:close/>
                  <a:moveTo>
                    <a:pt x="362903" y="260033"/>
                  </a:moveTo>
                  <a:lnTo>
                    <a:pt x="362903" y="222885"/>
                  </a:lnTo>
                  <a:cubicBezTo>
                    <a:pt x="375285" y="220980"/>
                    <a:pt x="388620" y="219075"/>
                    <a:pt x="401003" y="217170"/>
                  </a:cubicBezTo>
                  <a:lnTo>
                    <a:pt x="401003" y="253365"/>
                  </a:lnTo>
                  <a:cubicBezTo>
                    <a:pt x="389573" y="256223"/>
                    <a:pt x="376238" y="258127"/>
                    <a:pt x="362903" y="260033"/>
                  </a:cubicBezTo>
                  <a:close/>
                  <a:moveTo>
                    <a:pt x="286703" y="266700"/>
                  </a:moveTo>
                  <a:lnTo>
                    <a:pt x="286703" y="228600"/>
                  </a:lnTo>
                  <a:cubicBezTo>
                    <a:pt x="298133" y="228600"/>
                    <a:pt x="311468" y="227648"/>
                    <a:pt x="324803" y="226695"/>
                  </a:cubicBezTo>
                  <a:lnTo>
                    <a:pt x="324803" y="264795"/>
                  </a:lnTo>
                  <a:cubicBezTo>
                    <a:pt x="312420" y="265748"/>
                    <a:pt x="300038" y="265748"/>
                    <a:pt x="286703" y="266700"/>
                  </a:cubicBezTo>
                  <a:close/>
                  <a:moveTo>
                    <a:pt x="210503" y="264795"/>
                  </a:moveTo>
                  <a:lnTo>
                    <a:pt x="210503" y="226695"/>
                  </a:lnTo>
                  <a:cubicBezTo>
                    <a:pt x="222885" y="227648"/>
                    <a:pt x="235267" y="228600"/>
                    <a:pt x="248603" y="228600"/>
                  </a:cubicBezTo>
                  <a:lnTo>
                    <a:pt x="248603" y="266700"/>
                  </a:lnTo>
                  <a:cubicBezTo>
                    <a:pt x="235267" y="265748"/>
                    <a:pt x="222885" y="265748"/>
                    <a:pt x="210503" y="264795"/>
                  </a:cubicBezTo>
                  <a:close/>
                  <a:moveTo>
                    <a:pt x="705803" y="381000"/>
                  </a:moveTo>
                  <a:cubicBezTo>
                    <a:pt x="705803" y="412433"/>
                    <a:pt x="612458" y="438150"/>
                    <a:pt x="496253" y="438150"/>
                  </a:cubicBezTo>
                  <a:cubicBezTo>
                    <a:pt x="380048" y="438150"/>
                    <a:pt x="286703" y="412433"/>
                    <a:pt x="286703" y="381000"/>
                  </a:cubicBezTo>
                  <a:cubicBezTo>
                    <a:pt x="286703" y="349568"/>
                    <a:pt x="380048" y="323850"/>
                    <a:pt x="496253" y="323850"/>
                  </a:cubicBezTo>
                  <a:cubicBezTo>
                    <a:pt x="612458" y="323850"/>
                    <a:pt x="705803" y="349568"/>
                    <a:pt x="705803" y="381000"/>
                  </a:cubicBezTo>
                  <a:close/>
                  <a:moveTo>
                    <a:pt x="762953" y="409575"/>
                  </a:moveTo>
                  <a:lnTo>
                    <a:pt x="762953" y="381000"/>
                  </a:lnTo>
                  <a:cubicBezTo>
                    <a:pt x="762953" y="336233"/>
                    <a:pt x="727710" y="303848"/>
                    <a:pt x="659130" y="285750"/>
                  </a:cubicBezTo>
                  <a:cubicBezTo>
                    <a:pt x="633413" y="279083"/>
                    <a:pt x="603885" y="273368"/>
                    <a:pt x="570548" y="270510"/>
                  </a:cubicBezTo>
                  <a:cubicBezTo>
                    <a:pt x="571500" y="266700"/>
                    <a:pt x="571500" y="261938"/>
                    <a:pt x="571500" y="257175"/>
                  </a:cubicBezTo>
                  <a:cubicBezTo>
                    <a:pt x="571500" y="230505"/>
                    <a:pt x="559118" y="207645"/>
                    <a:pt x="533400" y="190500"/>
                  </a:cubicBezTo>
                  <a:lnTo>
                    <a:pt x="533400" y="114300"/>
                  </a:lnTo>
                  <a:cubicBezTo>
                    <a:pt x="533400" y="69532"/>
                    <a:pt x="498158" y="37147"/>
                    <a:pt x="429578" y="19050"/>
                  </a:cubicBezTo>
                  <a:cubicBezTo>
                    <a:pt x="384810" y="6667"/>
                    <a:pt x="327660" y="0"/>
                    <a:pt x="266700" y="0"/>
                  </a:cubicBezTo>
                  <a:cubicBezTo>
                    <a:pt x="186690" y="0"/>
                    <a:pt x="0" y="11430"/>
                    <a:pt x="0" y="114300"/>
                  </a:cubicBezTo>
                  <a:lnTo>
                    <a:pt x="0" y="209550"/>
                  </a:lnTo>
                  <a:cubicBezTo>
                    <a:pt x="0" y="236220"/>
                    <a:pt x="12382" y="259080"/>
                    <a:pt x="38100" y="276225"/>
                  </a:cubicBezTo>
                  <a:lnTo>
                    <a:pt x="38100" y="294323"/>
                  </a:lnTo>
                  <a:cubicBezTo>
                    <a:pt x="15240" y="310515"/>
                    <a:pt x="0" y="332423"/>
                    <a:pt x="0" y="361950"/>
                  </a:cubicBezTo>
                  <a:lnTo>
                    <a:pt x="0" y="457200"/>
                  </a:lnTo>
                  <a:cubicBezTo>
                    <a:pt x="0" y="501967"/>
                    <a:pt x="35243" y="534353"/>
                    <a:pt x="103822" y="552450"/>
                  </a:cubicBezTo>
                  <a:cubicBezTo>
                    <a:pt x="148590" y="564833"/>
                    <a:pt x="205740" y="571500"/>
                    <a:pt x="266700" y="571500"/>
                  </a:cubicBezTo>
                  <a:cubicBezTo>
                    <a:pt x="266700" y="616268"/>
                    <a:pt x="301943" y="648653"/>
                    <a:pt x="370523" y="666750"/>
                  </a:cubicBezTo>
                  <a:cubicBezTo>
                    <a:pt x="415290" y="679133"/>
                    <a:pt x="472440" y="685800"/>
                    <a:pt x="533400" y="685800"/>
                  </a:cubicBezTo>
                  <a:cubicBezTo>
                    <a:pt x="613410" y="685800"/>
                    <a:pt x="800100" y="674370"/>
                    <a:pt x="800100" y="571500"/>
                  </a:cubicBezTo>
                  <a:lnTo>
                    <a:pt x="800100" y="476250"/>
                  </a:lnTo>
                  <a:cubicBezTo>
                    <a:pt x="801053" y="449580"/>
                    <a:pt x="788670" y="426720"/>
                    <a:pt x="762953" y="409575"/>
                  </a:cubicBezTo>
                  <a:close/>
                </a:path>
              </a:pathLst>
            </a:custGeom>
            <a:solidFill>
              <a:srgbClr val="000000"/>
            </a:solidFill>
            <a:ln w="9525" cap="flat">
              <a:solidFill>
                <a:schemeClr val="bg1"/>
              </a:solidFill>
              <a:prstDash val="solid"/>
              <a:miter/>
            </a:ln>
          </p:spPr>
          <p:txBody>
            <a:bodyPr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IN"/>
            </a:p>
          </p:txBody>
        </p:sp>
        <p:sp>
          <p:nvSpPr>
            <p:cNvPr id="8" name="Graphic 24" descr="Coins with solid fill">
              <a:extLst>
                <a:ext uri="{FF2B5EF4-FFF2-40B4-BE49-F238E27FC236}">
                  <a16:creationId xmlns:a16="http://schemas.microsoft.com/office/drawing/2014/main" id="{EFB84F04-CEB5-4EDE-B7B8-636BBAC129CE}"/>
                </a:ext>
              </a:extLst>
            </p:cNvPr>
            <p:cNvSpPr/>
            <p:nvPr/>
          </p:nvSpPr>
          <p:spPr>
            <a:xfrm>
              <a:off x="8486745" y="250051"/>
              <a:ext cx="419099" cy="497416"/>
            </a:xfrm>
            <a:custGeom>
              <a:avLst/>
              <a:gdLst>
                <a:gd name="connsiteX0" fmla="*/ 743903 w 800151"/>
                <a:gd name="connsiteY0" fmla="*/ 571500 h 685800"/>
                <a:gd name="connsiteX1" fmla="*/ 705803 w 800151"/>
                <a:gd name="connsiteY1" fmla="*/ 603885 h 685800"/>
                <a:gd name="connsiteX2" fmla="*/ 705803 w 800151"/>
                <a:gd name="connsiteY2" fmla="*/ 569595 h 685800"/>
                <a:gd name="connsiteX3" fmla="*/ 743903 w 800151"/>
                <a:gd name="connsiteY3" fmla="*/ 554355 h 685800"/>
                <a:gd name="connsiteX4" fmla="*/ 743903 w 800151"/>
                <a:gd name="connsiteY4" fmla="*/ 571500 h 685800"/>
                <a:gd name="connsiteX5" fmla="*/ 667703 w 800151"/>
                <a:gd name="connsiteY5" fmla="*/ 508635 h 685800"/>
                <a:gd name="connsiteX6" fmla="*/ 667703 w 800151"/>
                <a:gd name="connsiteY6" fmla="*/ 474345 h 685800"/>
                <a:gd name="connsiteX7" fmla="*/ 705803 w 800151"/>
                <a:gd name="connsiteY7" fmla="*/ 459105 h 685800"/>
                <a:gd name="connsiteX8" fmla="*/ 705803 w 800151"/>
                <a:gd name="connsiteY8" fmla="*/ 476250 h 685800"/>
                <a:gd name="connsiteX9" fmla="*/ 667703 w 800151"/>
                <a:gd name="connsiteY9" fmla="*/ 508635 h 685800"/>
                <a:gd name="connsiteX10" fmla="*/ 667703 w 800151"/>
                <a:gd name="connsiteY10" fmla="*/ 615315 h 685800"/>
                <a:gd name="connsiteX11" fmla="*/ 629603 w 800151"/>
                <a:gd name="connsiteY11" fmla="*/ 621983 h 685800"/>
                <a:gd name="connsiteX12" fmla="*/ 629603 w 800151"/>
                <a:gd name="connsiteY12" fmla="*/ 584835 h 685800"/>
                <a:gd name="connsiteX13" fmla="*/ 667703 w 800151"/>
                <a:gd name="connsiteY13" fmla="*/ 579120 h 685800"/>
                <a:gd name="connsiteX14" fmla="*/ 667703 w 800151"/>
                <a:gd name="connsiteY14" fmla="*/ 615315 h 685800"/>
                <a:gd name="connsiteX15" fmla="*/ 591503 w 800151"/>
                <a:gd name="connsiteY15" fmla="*/ 489585 h 685800"/>
                <a:gd name="connsiteX16" fmla="*/ 629603 w 800151"/>
                <a:gd name="connsiteY16" fmla="*/ 483870 h 685800"/>
                <a:gd name="connsiteX17" fmla="*/ 629603 w 800151"/>
                <a:gd name="connsiteY17" fmla="*/ 520065 h 685800"/>
                <a:gd name="connsiteX18" fmla="*/ 591503 w 800151"/>
                <a:gd name="connsiteY18" fmla="*/ 526733 h 685800"/>
                <a:gd name="connsiteX19" fmla="*/ 591503 w 800151"/>
                <a:gd name="connsiteY19" fmla="*/ 489585 h 685800"/>
                <a:gd name="connsiteX20" fmla="*/ 591503 w 800151"/>
                <a:gd name="connsiteY20" fmla="*/ 626745 h 685800"/>
                <a:gd name="connsiteX21" fmla="*/ 553403 w 800151"/>
                <a:gd name="connsiteY21" fmla="*/ 628650 h 685800"/>
                <a:gd name="connsiteX22" fmla="*/ 553403 w 800151"/>
                <a:gd name="connsiteY22" fmla="*/ 590550 h 685800"/>
                <a:gd name="connsiteX23" fmla="*/ 591503 w 800151"/>
                <a:gd name="connsiteY23" fmla="*/ 588645 h 685800"/>
                <a:gd name="connsiteX24" fmla="*/ 591503 w 800151"/>
                <a:gd name="connsiteY24" fmla="*/ 626745 h 685800"/>
                <a:gd name="connsiteX25" fmla="*/ 515303 w 800151"/>
                <a:gd name="connsiteY25" fmla="*/ 533400 h 685800"/>
                <a:gd name="connsiteX26" fmla="*/ 515303 w 800151"/>
                <a:gd name="connsiteY26" fmla="*/ 495300 h 685800"/>
                <a:gd name="connsiteX27" fmla="*/ 553403 w 800151"/>
                <a:gd name="connsiteY27" fmla="*/ 493395 h 685800"/>
                <a:gd name="connsiteX28" fmla="*/ 553403 w 800151"/>
                <a:gd name="connsiteY28" fmla="*/ 531495 h 685800"/>
                <a:gd name="connsiteX29" fmla="*/ 515303 w 800151"/>
                <a:gd name="connsiteY29" fmla="*/ 533400 h 685800"/>
                <a:gd name="connsiteX30" fmla="*/ 515303 w 800151"/>
                <a:gd name="connsiteY30" fmla="*/ 628650 h 685800"/>
                <a:gd name="connsiteX31" fmla="*/ 477203 w 800151"/>
                <a:gd name="connsiteY31" fmla="*/ 626745 h 685800"/>
                <a:gd name="connsiteX32" fmla="*/ 477203 w 800151"/>
                <a:gd name="connsiteY32" fmla="*/ 590550 h 685800"/>
                <a:gd name="connsiteX33" fmla="*/ 496253 w 800151"/>
                <a:gd name="connsiteY33" fmla="*/ 590550 h 685800"/>
                <a:gd name="connsiteX34" fmla="*/ 515303 w 800151"/>
                <a:gd name="connsiteY34" fmla="*/ 590550 h 685800"/>
                <a:gd name="connsiteX35" fmla="*/ 515303 w 800151"/>
                <a:gd name="connsiteY35" fmla="*/ 628650 h 685800"/>
                <a:gd name="connsiteX36" fmla="*/ 439103 w 800151"/>
                <a:gd name="connsiteY36" fmla="*/ 493395 h 685800"/>
                <a:gd name="connsiteX37" fmla="*/ 477203 w 800151"/>
                <a:gd name="connsiteY37" fmla="*/ 495300 h 685800"/>
                <a:gd name="connsiteX38" fmla="*/ 477203 w 800151"/>
                <a:gd name="connsiteY38" fmla="*/ 533400 h 685800"/>
                <a:gd name="connsiteX39" fmla="*/ 439103 w 800151"/>
                <a:gd name="connsiteY39" fmla="*/ 531495 h 685800"/>
                <a:gd name="connsiteX40" fmla="*/ 439103 w 800151"/>
                <a:gd name="connsiteY40" fmla="*/ 493395 h 685800"/>
                <a:gd name="connsiteX41" fmla="*/ 439103 w 800151"/>
                <a:gd name="connsiteY41" fmla="*/ 621983 h 685800"/>
                <a:gd name="connsiteX42" fmla="*/ 401003 w 800151"/>
                <a:gd name="connsiteY42" fmla="*/ 615315 h 685800"/>
                <a:gd name="connsiteX43" fmla="*/ 401003 w 800151"/>
                <a:gd name="connsiteY43" fmla="*/ 584835 h 685800"/>
                <a:gd name="connsiteX44" fmla="*/ 439103 w 800151"/>
                <a:gd name="connsiteY44" fmla="*/ 588645 h 685800"/>
                <a:gd name="connsiteX45" fmla="*/ 439103 w 800151"/>
                <a:gd name="connsiteY45" fmla="*/ 621983 h 685800"/>
                <a:gd name="connsiteX46" fmla="*/ 362903 w 800151"/>
                <a:gd name="connsiteY46" fmla="*/ 520065 h 685800"/>
                <a:gd name="connsiteX47" fmla="*/ 362903 w 800151"/>
                <a:gd name="connsiteY47" fmla="*/ 482918 h 685800"/>
                <a:gd name="connsiteX48" fmla="*/ 401003 w 800151"/>
                <a:gd name="connsiteY48" fmla="*/ 488633 h 685800"/>
                <a:gd name="connsiteX49" fmla="*/ 401003 w 800151"/>
                <a:gd name="connsiteY49" fmla="*/ 526733 h 685800"/>
                <a:gd name="connsiteX50" fmla="*/ 362903 w 800151"/>
                <a:gd name="connsiteY50" fmla="*/ 520065 h 685800"/>
                <a:gd name="connsiteX51" fmla="*/ 362903 w 800151"/>
                <a:gd name="connsiteY51" fmla="*/ 603885 h 685800"/>
                <a:gd name="connsiteX52" fmla="*/ 324803 w 800151"/>
                <a:gd name="connsiteY52" fmla="*/ 571500 h 685800"/>
                <a:gd name="connsiteX53" fmla="*/ 324803 w 800151"/>
                <a:gd name="connsiteY53" fmla="*/ 569595 h 685800"/>
                <a:gd name="connsiteX54" fmla="*/ 325755 w 800151"/>
                <a:gd name="connsiteY54" fmla="*/ 569595 h 685800"/>
                <a:gd name="connsiteX55" fmla="*/ 333375 w 800151"/>
                <a:gd name="connsiteY55" fmla="*/ 571500 h 685800"/>
                <a:gd name="connsiteX56" fmla="*/ 362903 w 800151"/>
                <a:gd name="connsiteY56" fmla="*/ 578168 h 685800"/>
                <a:gd name="connsiteX57" fmla="*/ 362903 w 800151"/>
                <a:gd name="connsiteY57" fmla="*/ 603885 h 685800"/>
                <a:gd name="connsiteX58" fmla="*/ 210503 w 800151"/>
                <a:gd name="connsiteY58" fmla="*/ 474345 h 685800"/>
                <a:gd name="connsiteX59" fmla="*/ 229553 w 800151"/>
                <a:gd name="connsiteY59" fmla="*/ 475298 h 685800"/>
                <a:gd name="connsiteX60" fmla="*/ 229553 w 800151"/>
                <a:gd name="connsiteY60" fmla="*/ 476250 h 685800"/>
                <a:gd name="connsiteX61" fmla="*/ 239078 w 800151"/>
                <a:gd name="connsiteY61" fmla="*/ 513398 h 685800"/>
                <a:gd name="connsiteX62" fmla="*/ 210503 w 800151"/>
                <a:gd name="connsiteY62" fmla="*/ 511492 h 685800"/>
                <a:gd name="connsiteX63" fmla="*/ 210503 w 800151"/>
                <a:gd name="connsiteY63" fmla="*/ 474345 h 685800"/>
                <a:gd name="connsiteX64" fmla="*/ 172403 w 800151"/>
                <a:gd name="connsiteY64" fmla="*/ 360045 h 685800"/>
                <a:gd name="connsiteX65" fmla="*/ 210503 w 800151"/>
                <a:gd name="connsiteY65" fmla="*/ 365760 h 685800"/>
                <a:gd name="connsiteX66" fmla="*/ 210503 w 800151"/>
                <a:gd name="connsiteY66" fmla="*/ 403860 h 685800"/>
                <a:gd name="connsiteX67" fmla="*/ 172403 w 800151"/>
                <a:gd name="connsiteY67" fmla="*/ 397193 h 685800"/>
                <a:gd name="connsiteX68" fmla="*/ 172403 w 800151"/>
                <a:gd name="connsiteY68" fmla="*/ 360045 h 685800"/>
                <a:gd name="connsiteX69" fmla="*/ 172403 w 800151"/>
                <a:gd name="connsiteY69" fmla="*/ 507683 h 685800"/>
                <a:gd name="connsiteX70" fmla="*/ 134303 w 800151"/>
                <a:gd name="connsiteY70" fmla="*/ 501015 h 685800"/>
                <a:gd name="connsiteX71" fmla="*/ 134303 w 800151"/>
                <a:gd name="connsiteY71" fmla="*/ 463868 h 685800"/>
                <a:gd name="connsiteX72" fmla="*/ 172403 w 800151"/>
                <a:gd name="connsiteY72" fmla="*/ 469583 h 685800"/>
                <a:gd name="connsiteX73" fmla="*/ 172403 w 800151"/>
                <a:gd name="connsiteY73" fmla="*/ 507683 h 685800"/>
                <a:gd name="connsiteX74" fmla="*/ 96203 w 800151"/>
                <a:gd name="connsiteY74" fmla="*/ 352425 h 685800"/>
                <a:gd name="connsiteX75" fmla="*/ 96203 w 800151"/>
                <a:gd name="connsiteY75" fmla="*/ 335280 h 685800"/>
                <a:gd name="connsiteX76" fmla="*/ 134303 w 800151"/>
                <a:gd name="connsiteY76" fmla="*/ 349568 h 685800"/>
                <a:gd name="connsiteX77" fmla="*/ 134303 w 800151"/>
                <a:gd name="connsiteY77" fmla="*/ 384810 h 685800"/>
                <a:gd name="connsiteX78" fmla="*/ 96203 w 800151"/>
                <a:gd name="connsiteY78" fmla="*/ 352425 h 685800"/>
                <a:gd name="connsiteX79" fmla="*/ 96203 w 800151"/>
                <a:gd name="connsiteY79" fmla="*/ 489585 h 685800"/>
                <a:gd name="connsiteX80" fmla="*/ 58103 w 800151"/>
                <a:gd name="connsiteY80" fmla="*/ 457200 h 685800"/>
                <a:gd name="connsiteX81" fmla="*/ 58103 w 800151"/>
                <a:gd name="connsiteY81" fmla="*/ 440055 h 685800"/>
                <a:gd name="connsiteX82" fmla="*/ 96203 w 800151"/>
                <a:gd name="connsiteY82" fmla="*/ 454343 h 685800"/>
                <a:gd name="connsiteX83" fmla="*/ 96203 w 800151"/>
                <a:gd name="connsiteY83" fmla="*/ 489585 h 685800"/>
                <a:gd name="connsiteX84" fmla="*/ 58103 w 800151"/>
                <a:gd name="connsiteY84" fmla="*/ 192405 h 685800"/>
                <a:gd name="connsiteX85" fmla="*/ 96203 w 800151"/>
                <a:gd name="connsiteY85" fmla="*/ 206693 h 685800"/>
                <a:gd name="connsiteX86" fmla="*/ 96203 w 800151"/>
                <a:gd name="connsiteY86" fmla="*/ 241935 h 685800"/>
                <a:gd name="connsiteX87" fmla="*/ 58103 w 800151"/>
                <a:gd name="connsiteY87" fmla="*/ 209550 h 685800"/>
                <a:gd name="connsiteX88" fmla="*/ 58103 w 800151"/>
                <a:gd name="connsiteY88" fmla="*/ 192405 h 685800"/>
                <a:gd name="connsiteX89" fmla="*/ 172403 w 800151"/>
                <a:gd name="connsiteY89" fmla="*/ 222885 h 685800"/>
                <a:gd name="connsiteX90" fmla="*/ 172403 w 800151"/>
                <a:gd name="connsiteY90" fmla="*/ 260985 h 685800"/>
                <a:gd name="connsiteX91" fmla="*/ 134303 w 800151"/>
                <a:gd name="connsiteY91" fmla="*/ 254318 h 685800"/>
                <a:gd name="connsiteX92" fmla="*/ 134303 w 800151"/>
                <a:gd name="connsiteY92" fmla="*/ 217170 h 685800"/>
                <a:gd name="connsiteX93" fmla="*/ 172403 w 800151"/>
                <a:gd name="connsiteY93" fmla="*/ 222885 h 685800"/>
                <a:gd name="connsiteX94" fmla="*/ 267653 w 800151"/>
                <a:gd name="connsiteY94" fmla="*/ 57150 h 685800"/>
                <a:gd name="connsiteX95" fmla="*/ 477203 w 800151"/>
                <a:gd name="connsiteY95" fmla="*/ 114300 h 685800"/>
                <a:gd name="connsiteX96" fmla="*/ 267653 w 800151"/>
                <a:gd name="connsiteY96" fmla="*/ 171450 h 685800"/>
                <a:gd name="connsiteX97" fmla="*/ 58103 w 800151"/>
                <a:gd name="connsiteY97" fmla="*/ 114300 h 685800"/>
                <a:gd name="connsiteX98" fmla="*/ 267653 w 800151"/>
                <a:gd name="connsiteY98" fmla="*/ 57150 h 685800"/>
                <a:gd name="connsiteX99" fmla="*/ 324803 w 800151"/>
                <a:gd name="connsiteY99" fmla="*/ 508635 h 685800"/>
                <a:gd name="connsiteX100" fmla="*/ 286703 w 800151"/>
                <a:gd name="connsiteY100" fmla="*/ 476250 h 685800"/>
                <a:gd name="connsiteX101" fmla="*/ 286703 w 800151"/>
                <a:gd name="connsiteY101" fmla="*/ 459105 h 685800"/>
                <a:gd name="connsiteX102" fmla="*/ 324803 w 800151"/>
                <a:gd name="connsiteY102" fmla="*/ 473393 h 685800"/>
                <a:gd name="connsiteX103" fmla="*/ 324803 w 800151"/>
                <a:gd name="connsiteY103" fmla="*/ 508635 h 685800"/>
                <a:gd name="connsiteX104" fmla="*/ 439103 w 800151"/>
                <a:gd name="connsiteY104" fmla="*/ 241935 h 685800"/>
                <a:gd name="connsiteX105" fmla="*/ 439103 w 800151"/>
                <a:gd name="connsiteY105" fmla="*/ 207645 h 685800"/>
                <a:gd name="connsiteX106" fmla="*/ 477203 w 800151"/>
                <a:gd name="connsiteY106" fmla="*/ 192405 h 685800"/>
                <a:gd name="connsiteX107" fmla="*/ 477203 w 800151"/>
                <a:gd name="connsiteY107" fmla="*/ 209550 h 685800"/>
                <a:gd name="connsiteX108" fmla="*/ 439103 w 800151"/>
                <a:gd name="connsiteY108" fmla="*/ 241935 h 685800"/>
                <a:gd name="connsiteX109" fmla="*/ 362903 w 800151"/>
                <a:gd name="connsiteY109" fmla="*/ 260033 h 685800"/>
                <a:gd name="connsiteX110" fmla="*/ 362903 w 800151"/>
                <a:gd name="connsiteY110" fmla="*/ 222885 h 685800"/>
                <a:gd name="connsiteX111" fmla="*/ 401003 w 800151"/>
                <a:gd name="connsiteY111" fmla="*/ 217170 h 685800"/>
                <a:gd name="connsiteX112" fmla="*/ 401003 w 800151"/>
                <a:gd name="connsiteY112" fmla="*/ 253365 h 685800"/>
                <a:gd name="connsiteX113" fmla="*/ 362903 w 800151"/>
                <a:gd name="connsiteY113" fmla="*/ 260033 h 685800"/>
                <a:gd name="connsiteX114" fmla="*/ 286703 w 800151"/>
                <a:gd name="connsiteY114" fmla="*/ 266700 h 685800"/>
                <a:gd name="connsiteX115" fmla="*/ 286703 w 800151"/>
                <a:gd name="connsiteY115" fmla="*/ 228600 h 685800"/>
                <a:gd name="connsiteX116" fmla="*/ 324803 w 800151"/>
                <a:gd name="connsiteY116" fmla="*/ 226695 h 685800"/>
                <a:gd name="connsiteX117" fmla="*/ 324803 w 800151"/>
                <a:gd name="connsiteY117" fmla="*/ 264795 h 685800"/>
                <a:gd name="connsiteX118" fmla="*/ 286703 w 800151"/>
                <a:gd name="connsiteY118" fmla="*/ 266700 h 685800"/>
                <a:gd name="connsiteX119" fmla="*/ 210503 w 800151"/>
                <a:gd name="connsiteY119" fmla="*/ 264795 h 685800"/>
                <a:gd name="connsiteX120" fmla="*/ 210503 w 800151"/>
                <a:gd name="connsiteY120" fmla="*/ 226695 h 685800"/>
                <a:gd name="connsiteX121" fmla="*/ 248603 w 800151"/>
                <a:gd name="connsiteY121" fmla="*/ 228600 h 685800"/>
                <a:gd name="connsiteX122" fmla="*/ 248603 w 800151"/>
                <a:gd name="connsiteY122" fmla="*/ 266700 h 685800"/>
                <a:gd name="connsiteX123" fmla="*/ 210503 w 800151"/>
                <a:gd name="connsiteY123" fmla="*/ 264795 h 685800"/>
                <a:gd name="connsiteX124" fmla="*/ 705803 w 800151"/>
                <a:gd name="connsiteY124" fmla="*/ 381000 h 685800"/>
                <a:gd name="connsiteX125" fmla="*/ 496253 w 800151"/>
                <a:gd name="connsiteY125" fmla="*/ 438150 h 685800"/>
                <a:gd name="connsiteX126" fmla="*/ 286703 w 800151"/>
                <a:gd name="connsiteY126" fmla="*/ 381000 h 685800"/>
                <a:gd name="connsiteX127" fmla="*/ 496253 w 800151"/>
                <a:gd name="connsiteY127" fmla="*/ 323850 h 685800"/>
                <a:gd name="connsiteX128" fmla="*/ 705803 w 800151"/>
                <a:gd name="connsiteY128" fmla="*/ 381000 h 685800"/>
                <a:gd name="connsiteX129" fmla="*/ 762953 w 800151"/>
                <a:gd name="connsiteY129" fmla="*/ 409575 h 685800"/>
                <a:gd name="connsiteX130" fmla="*/ 762953 w 800151"/>
                <a:gd name="connsiteY130" fmla="*/ 381000 h 685800"/>
                <a:gd name="connsiteX131" fmla="*/ 659130 w 800151"/>
                <a:gd name="connsiteY131" fmla="*/ 285750 h 685800"/>
                <a:gd name="connsiteX132" fmla="*/ 570548 w 800151"/>
                <a:gd name="connsiteY132" fmla="*/ 270510 h 685800"/>
                <a:gd name="connsiteX133" fmla="*/ 571500 w 800151"/>
                <a:gd name="connsiteY133" fmla="*/ 257175 h 685800"/>
                <a:gd name="connsiteX134" fmla="*/ 533400 w 800151"/>
                <a:gd name="connsiteY134" fmla="*/ 190500 h 685800"/>
                <a:gd name="connsiteX135" fmla="*/ 533400 w 800151"/>
                <a:gd name="connsiteY135" fmla="*/ 114300 h 685800"/>
                <a:gd name="connsiteX136" fmla="*/ 429578 w 800151"/>
                <a:gd name="connsiteY136" fmla="*/ 19050 h 685800"/>
                <a:gd name="connsiteX137" fmla="*/ 266700 w 800151"/>
                <a:gd name="connsiteY137" fmla="*/ 0 h 685800"/>
                <a:gd name="connsiteX138" fmla="*/ 0 w 800151"/>
                <a:gd name="connsiteY138" fmla="*/ 114300 h 685800"/>
                <a:gd name="connsiteX139" fmla="*/ 0 w 800151"/>
                <a:gd name="connsiteY139" fmla="*/ 209550 h 685800"/>
                <a:gd name="connsiteX140" fmla="*/ 38100 w 800151"/>
                <a:gd name="connsiteY140" fmla="*/ 276225 h 685800"/>
                <a:gd name="connsiteX141" fmla="*/ 38100 w 800151"/>
                <a:gd name="connsiteY141" fmla="*/ 294323 h 685800"/>
                <a:gd name="connsiteX142" fmla="*/ 0 w 800151"/>
                <a:gd name="connsiteY142" fmla="*/ 361950 h 685800"/>
                <a:gd name="connsiteX143" fmla="*/ 0 w 800151"/>
                <a:gd name="connsiteY143" fmla="*/ 457200 h 685800"/>
                <a:gd name="connsiteX144" fmla="*/ 103822 w 800151"/>
                <a:gd name="connsiteY144" fmla="*/ 552450 h 685800"/>
                <a:gd name="connsiteX145" fmla="*/ 266700 w 800151"/>
                <a:gd name="connsiteY145" fmla="*/ 571500 h 685800"/>
                <a:gd name="connsiteX146" fmla="*/ 370523 w 800151"/>
                <a:gd name="connsiteY146" fmla="*/ 666750 h 685800"/>
                <a:gd name="connsiteX147" fmla="*/ 533400 w 800151"/>
                <a:gd name="connsiteY147" fmla="*/ 685800 h 685800"/>
                <a:gd name="connsiteX148" fmla="*/ 800100 w 800151"/>
                <a:gd name="connsiteY148" fmla="*/ 571500 h 685800"/>
                <a:gd name="connsiteX149" fmla="*/ 800100 w 800151"/>
                <a:gd name="connsiteY149" fmla="*/ 476250 h 685800"/>
                <a:gd name="connsiteX150" fmla="*/ 762953 w 800151"/>
                <a:gd name="connsiteY150" fmla="*/ 40957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800151" h="685800">
                  <a:moveTo>
                    <a:pt x="743903" y="571500"/>
                  </a:moveTo>
                  <a:cubicBezTo>
                    <a:pt x="743903" y="583883"/>
                    <a:pt x="729615" y="595313"/>
                    <a:pt x="705803" y="603885"/>
                  </a:cubicBezTo>
                  <a:lnTo>
                    <a:pt x="705803" y="569595"/>
                  </a:lnTo>
                  <a:cubicBezTo>
                    <a:pt x="719138" y="565785"/>
                    <a:pt x="732473" y="560070"/>
                    <a:pt x="743903" y="554355"/>
                  </a:cubicBezTo>
                  <a:lnTo>
                    <a:pt x="743903" y="571500"/>
                  </a:lnTo>
                  <a:close/>
                  <a:moveTo>
                    <a:pt x="667703" y="508635"/>
                  </a:moveTo>
                  <a:lnTo>
                    <a:pt x="667703" y="474345"/>
                  </a:lnTo>
                  <a:cubicBezTo>
                    <a:pt x="681038" y="470535"/>
                    <a:pt x="694373" y="464820"/>
                    <a:pt x="705803" y="459105"/>
                  </a:cubicBezTo>
                  <a:lnTo>
                    <a:pt x="705803" y="476250"/>
                  </a:lnTo>
                  <a:cubicBezTo>
                    <a:pt x="705803" y="488633"/>
                    <a:pt x="691515" y="500063"/>
                    <a:pt x="667703" y="508635"/>
                  </a:cubicBezTo>
                  <a:close/>
                  <a:moveTo>
                    <a:pt x="667703" y="615315"/>
                  </a:moveTo>
                  <a:cubicBezTo>
                    <a:pt x="656273" y="618173"/>
                    <a:pt x="642938" y="620078"/>
                    <a:pt x="629603" y="621983"/>
                  </a:cubicBezTo>
                  <a:lnTo>
                    <a:pt x="629603" y="584835"/>
                  </a:lnTo>
                  <a:cubicBezTo>
                    <a:pt x="641985" y="582930"/>
                    <a:pt x="655320" y="581025"/>
                    <a:pt x="667703" y="579120"/>
                  </a:cubicBezTo>
                  <a:lnTo>
                    <a:pt x="667703" y="615315"/>
                  </a:lnTo>
                  <a:close/>
                  <a:moveTo>
                    <a:pt x="591503" y="489585"/>
                  </a:moveTo>
                  <a:cubicBezTo>
                    <a:pt x="603885" y="487680"/>
                    <a:pt x="617220" y="485775"/>
                    <a:pt x="629603" y="483870"/>
                  </a:cubicBezTo>
                  <a:lnTo>
                    <a:pt x="629603" y="520065"/>
                  </a:lnTo>
                  <a:cubicBezTo>
                    <a:pt x="618173" y="522923"/>
                    <a:pt x="604838" y="524828"/>
                    <a:pt x="591503" y="526733"/>
                  </a:cubicBezTo>
                  <a:lnTo>
                    <a:pt x="591503" y="489585"/>
                  </a:lnTo>
                  <a:close/>
                  <a:moveTo>
                    <a:pt x="591503" y="626745"/>
                  </a:moveTo>
                  <a:cubicBezTo>
                    <a:pt x="579120" y="627698"/>
                    <a:pt x="566738" y="628650"/>
                    <a:pt x="553403" y="628650"/>
                  </a:cubicBezTo>
                  <a:lnTo>
                    <a:pt x="553403" y="590550"/>
                  </a:lnTo>
                  <a:cubicBezTo>
                    <a:pt x="564833" y="590550"/>
                    <a:pt x="578168" y="589598"/>
                    <a:pt x="591503" y="588645"/>
                  </a:cubicBezTo>
                  <a:lnTo>
                    <a:pt x="591503" y="626745"/>
                  </a:lnTo>
                  <a:close/>
                  <a:moveTo>
                    <a:pt x="515303" y="533400"/>
                  </a:moveTo>
                  <a:lnTo>
                    <a:pt x="515303" y="495300"/>
                  </a:lnTo>
                  <a:cubicBezTo>
                    <a:pt x="526733" y="495300"/>
                    <a:pt x="540068" y="494348"/>
                    <a:pt x="553403" y="493395"/>
                  </a:cubicBezTo>
                  <a:lnTo>
                    <a:pt x="553403" y="531495"/>
                  </a:lnTo>
                  <a:cubicBezTo>
                    <a:pt x="541020" y="532448"/>
                    <a:pt x="528638" y="532448"/>
                    <a:pt x="515303" y="533400"/>
                  </a:cubicBezTo>
                  <a:close/>
                  <a:moveTo>
                    <a:pt x="515303" y="628650"/>
                  </a:moveTo>
                  <a:cubicBezTo>
                    <a:pt x="501968" y="628650"/>
                    <a:pt x="489585" y="627698"/>
                    <a:pt x="477203" y="626745"/>
                  </a:cubicBezTo>
                  <a:lnTo>
                    <a:pt x="477203" y="590550"/>
                  </a:lnTo>
                  <a:cubicBezTo>
                    <a:pt x="483870" y="590550"/>
                    <a:pt x="489585" y="590550"/>
                    <a:pt x="496253" y="590550"/>
                  </a:cubicBezTo>
                  <a:cubicBezTo>
                    <a:pt x="501968" y="590550"/>
                    <a:pt x="508635" y="590550"/>
                    <a:pt x="515303" y="590550"/>
                  </a:cubicBezTo>
                  <a:lnTo>
                    <a:pt x="515303" y="628650"/>
                  </a:lnTo>
                  <a:close/>
                  <a:moveTo>
                    <a:pt x="439103" y="493395"/>
                  </a:moveTo>
                  <a:cubicBezTo>
                    <a:pt x="451485" y="494348"/>
                    <a:pt x="463868" y="495300"/>
                    <a:pt x="477203" y="495300"/>
                  </a:cubicBezTo>
                  <a:lnTo>
                    <a:pt x="477203" y="533400"/>
                  </a:lnTo>
                  <a:cubicBezTo>
                    <a:pt x="463868" y="533400"/>
                    <a:pt x="451485" y="532448"/>
                    <a:pt x="439103" y="531495"/>
                  </a:cubicBezTo>
                  <a:lnTo>
                    <a:pt x="439103" y="493395"/>
                  </a:lnTo>
                  <a:close/>
                  <a:moveTo>
                    <a:pt x="439103" y="621983"/>
                  </a:moveTo>
                  <a:cubicBezTo>
                    <a:pt x="425768" y="620078"/>
                    <a:pt x="412433" y="618173"/>
                    <a:pt x="401003" y="615315"/>
                  </a:cubicBezTo>
                  <a:lnTo>
                    <a:pt x="401003" y="584835"/>
                  </a:lnTo>
                  <a:cubicBezTo>
                    <a:pt x="413385" y="586740"/>
                    <a:pt x="425768" y="587693"/>
                    <a:pt x="439103" y="588645"/>
                  </a:cubicBezTo>
                  <a:lnTo>
                    <a:pt x="439103" y="621983"/>
                  </a:lnTo>
                  <a:close/>
                  <a:moveTo>
                    <a:pt x="362903" y="520065"/>
                  </a:moveTo>
                  <a:lnTo>
                    <a:pt x="362903" y="482918"/>
                  </a:lnTo>
                  <a:cubicBezTo>
                    <a:pt x="375285" y="484823"/>
                    <a:pt x="387668" y="487680"/>
                    <a:pt x="401003" y="488633"/>
                  </a:cubicBezTo>
                  <a:lnTo>
                    <a:pt x="401003" y="526733"/>
                  </a:lnTo>
                  <a:cubicBezTo>
                    <a:pt x="387668" y="524828"/>
                    <a:pt x="374333" y="522923"/>
                    <a:pt x="362903" y="520065"/>
                  </a:cubicBezTo>
                  <a:close/>
                  <a:moveTo>
                    <a:pt x="362903" y="603885"/>
                  </a:moveTo>
                  <a:cubicBezTo>
                    <a:pt x="339090" y="594360"/>
                    <a:pt x="324803" y="582930"/>
                    <a:pt x="324803" y="571500"/>
                  </a:cubicBezTo>
                  <a:lnTo>
                    <a:pt x="324803" y="569595"/>
                  </a:lnTo>
                  <a:cubicBezTo>
                    <a:pt x="324803" y="569595"/>
                    <a:pt x="324803" y="569595"/>
                    <a:pt x="325755" y="569595"/>
                  </a:cubicBezTo>
                  <a:cubicBezTo>
                    <a:pt x="328613" y="570548"/>
                    <a:pt x="330518" y="571500"/>
                    <a:pt x="333375" y="571500"/>
                  </a:cubicBezTo>
                  <a:cubicBezTo>
                    <a:pt x="342900" y="574358"/>
                    <a:pt x="352425" y="576263"/>
                    <a:pt x="362903" y="578168"/>
                  </a:cubicBezTo>
                  <a:lnTo>
                    <a:pt x="362903" y="603885"/>
                  </a:lnTo>
                  <a:close/>
                  <a:moveTo>
                    <a:pt x="210503" y="474345"/>
                  </a:moveTo>
                  <a:cubicBezTo>
                    <a:pt x="217170" y="474345"/>
                    <a:pt x="222885" y="475298"/>
                    <a:pt x="229553" y="475298"/>
                  </a:cubicBezTo>
                  <a:lnTo>
                    <a:pt x="229553" y="476250"/>
                  </a:lnTo>
                  <a:cubicBezTo>
                    <a:pt x="229553" y="489585"/>
                    <a:pt x="232410" y="502920"/>
                    <a:pt x="239078" y="513398"/>
                  </a:cubicBezTo>
                  <a:cubicBezTo>
                    <a:pt x="229553" y="513398"/>
                    <a:pt x="220028" y="512445"/>
                    <a:pt x="210503" y="511492"/>
                  </a:cubicBezTo>
                  <a:lnTo>
                    <a:pt x="210503" y="474345"/>
                  </a:lnTo>
                  <a:close/>
                  <a:moveTo>
                    <a:pt x="172403" y="360045"/>
                  </a:moveTo>
                  <a:cubicBezTo>
                    <a:pt x="184785" y="361950"/>
                    <a:pt x="197168" y="364808"/>
                    <a:pt x="210503" y="365760"/>
                  </a:cubicBezTo>
                  <a:lnTo>
                    <a:pt x="210503" y="403860"/>
                  </a:lnTo>
                  <a:cubicBezTo>
                    <a:pt x="197168" y="401955"/>
                    <a:pt x="183833" y="400050"/>
                    <a:pt x="172403" y="397193"/>
                  </a:cubicBezTo>
                  <a:lnTo>
                    <a:pt x="172403" y="360045"/>
                  </a:lnTo>
                  <a:close/>
                  <a:moveTo>
                    <a:pt x="172403" y="507683"/>
                  </a:moveTo>
                  <a:cubicBezTo>
                    <a:pt x="159068" y="505778"/>
                    <a:pt x="145733" y="503873"/>
                    <a:pt x="134303" y="501015"/>
                  </a:cubicBezTo>
                  <a:lnTo>
                    <a:pt x="134303" y="463868"/>
                  </a:lnTo>
                  <a:cubicBezTo>
                    <a:pt x="146685" y="465773"/>
                    <a:pt x="159068" y="468630"/>
                    <a:pt x="172403" y="469583"/>
                  </a:cubicBezTo>
                  <a:lnTo>
                    <a:pt x="172403" y="507683"/>
                  </a:lnTo>
                  <a:close/>
                  <a:moveTo>
                    <a:pt x="96203" y="352425"/>
                  </a:moveTo>
                  <a:lnTo>
                    <a:pt x="96203" y="335280"/>
                  </a:lnTo>
                  <a:cubicBezTo>
                    <a:pt x="107633" y="340995"/>
                    <a:pt x="120015" y="345758"/>
                    <a:pt x="134303" y="349568"/>
                  </a:cubicBezTo>
                  <a:lnTo>
                    <a:pt x="134303" y="384810"/>
                  </a:lnTo>
                  <a:cubicBezTo>
                    <a:pt x="110490" y="376238"/>
                    <a:pt x="96203" y="364808"/>
                    <a:pt x="96203" y="352425"/>
                  </a:cubicBezTo>
                  <a:close/>
                  <a:moveTo>
                    <a:pt x="96203" y="489585"/>
                  </a:moveTo>
                  <a:cubicBezTo>
                    <a:pt x="72390" y="480060"/>
                    <a:pt x="58103" y="468630"/>
                    <a:pt x="58103" y="457200"/>
                  </a:cubicBezTo>
                  <a:lnTo>
                    <a:pt x="58103" y="440055"/>
                  </a:lnTo>
                  <a:cubicBezTo>
                    <a:pt x="69533" y="445770"/>
                    <a:pt x="81915" y="450533"/>
                    <a:pt x="96203" y="454343"/>
                  </a:cubicBezTo>
                  <a:lnTo>
                    <a:pt x="96203" y="489585"/>
                  </a:lnTo>
                  <a:close/>
                  <a:moveTo>
                    <a:pt x="58103" y="192405"/>
                  </a:moveTo>
                  <a:cubicBezTo>
                    <a:pt x="69533" y="198120"/>
                    <a:pt x="81915" y="202883"/>
                    <a:pt x="96203" y="206693"/>
                  </a:cubicBezTo>
                  <a:lnTo>
                    <a:pt x="96203" y="241935"/>
                  </a:lnTo>
                  <a:cubicBezTo>
                    <a:pt x="72390" y="232410"/>
                    <a:pt x="58103" y="220980"/>
                    <a:pt x="58103" y="209550"/>
                  </a:cubicBezTo>
                  <a:lnTo>
                    <a:pt x="58103" y="192405"/>
                  </a:lnTo>
                  <a:close/>
                  <a:moveTo>
                    <a:pt x="172403" y="222885"/>
                  </a:moveTo>
                  <a:lnTo>
                    <a:pt x="172403" y="260985"/>
                  </a:lnTo>
                  <a:cubicBezTo>
                    <a:pt x="159068" y="259080"/>
                    <a:pt x="145733" y="257175"/>
                    <a:pt x="134303" y="254318"/>
                  </a:cubicBezTo>
                  <a:lnTo>
                    <a:pt x="134303" y="217170"/>
                  </a:lnTo>
                  <a:cubicBezTo>
                    <a:pt x="146685" y="219075"/>
                    <a:pt x="159068" y="220980"/>
                    <a:pt x="172403" y="222885"/>
                  </a:cubicBezTo>
                  <a:close/>
                  <a:moveTo>
                    <a:pt x="267653" y="57150"/>
                  </a:moveTo>
                  <a:cubicBezTo>
                    <a:pt x="383858" y="57150"/>
                    <a:pt x="477203" y="82868"/>
                    <a:pt x="477203" y="114300"/>
                  </a:cubicBezTo>
                  <a:cubicBezTo>
                    <a:pt x="477203" y="145733"/>
                    <a:pt x="383858" y="171450"/>
                    <a:pt x="267653" y="171450"/>
                  </a:cubicBezTo>
                  <a:cubicBezTo>
                    <a:pt x="151447" y="171450"/>
                    <a:pt x="58103" y="145733"/>
                    <a:pt x="58103" y="114300"/>
                  </a:cubicBezTo>
                  <a:cubicBezTo>
                    <a:pt x="58103" y="82868"/>
                    <a:pt x="151447" y="57150"/>
                    <a:pt x="267653" y="57150"/>
                  </a:cubicBezTo>
                  <a:close/>
                  <a:moveTo>
                    <a:pt x="324803" y="508635"/>
                  </a:moveTo>
                  <a:cubicBezTo>
                    <a:pt x="300990" y="499110"/>
                    <a:pt x="286703" y="487680"/>
                    <a:pt x="286703" y="476250"/>
                  </a:cubicBezTo>
                  <a:lnTo>
                    <a:pt x="286703" y="459105"/>
                  </a:lnTo>
                  <a:cubicBezTo>
                    <a:pt x="298133" y="464820"/>
                    <a:pt x="310515" y="469583"/>
                    <a:pt x="324803" y="473393"/>
                  </a:cubicBezTo>
                  <a:lnTo>
                    <a:pt x="324803" y="508635"/>
                  </a:lnTo>
                  <a:close/>
                  <a:moveTo>
                    <a:pt x="439103" y="241935"/>
                  </a:moveTo>
                  <a:lnTo>
                    <a:pt x="439103" y="207645"/>
                  </a:lnTo>
                  <a:cubicBezTo>
                    <a:pt x="452438" y="203835"/>
                    <a:pt x="465773" y="198120"/>
                    <a:pt x="477203" y="192405"/>
                  </a:cubicBezTo>
                  <a:lnTo>
                    <a:pt x="477203" y="209550"/>
                  </a:lnTo>
                  <a:cubicBezTo>
                    <a:pt x="477203" y="221933"/>
                    <a:pt x="462915" y="233363"/>
                    <a:pt x="439103" y="241935"/>
                  </a:cubicBezTo>
                  <a:close/>
                  <a:moveTo>
                    <a:pt x="362903" y="260033"/>
                  </a:moveTo>
                  <a:lnTo>
                    <a:pt x="362903" y="222885"/>
                  </a:lnTo>
                  <a:cubicBezTo>
                    <a:pt x="375285" y="220980"/>
                    <a:pt x="388620" y="219075"/>
                    <a:pt x="401003" y="217170"/>
                  </a:cubicBezTo>
                  <a:lnTo>
                    <a:pt x="401003" y="253365"/>
                  </a:lnTo>
                  <a:cubicBezTo>
                    <a:pt x="389573" y="256223"/>
                    <a:pt x="376238" y="258127"/>
                    <a:pt x="362903" y="260033"/>
                  </a:cubicBezTo>
                  <a:close/>
                  <a:moveTo>
                    <a:pt x="286703" y="266700"/>
                  </a:moveTo>
                  <a:lnTo>
                    <a:pt x="286703" y="228600"/>
                  </a:lnTo>
                  <a:cubicBezTo>
                    <a:pt x="298133" y="228600"/>
                    <a:pt x="311468" y="227648"/>
                    <a:pt x="324803" y="226695"/>
                  </a:cubicBezTo>
                  <a:lnTo>
                    <a:pt x="324803" y="264795"/>
                  </a:lnTo>
                  <a:cubicBezTo>
                    <a:pt x="312420" y="265748"/>
                    <a:pt x="300038" y="265748"/>
                    <a:pt x="286703" y="266700"/>
                  </a:cubicBezTo>
                  <a:close/>
                  <a:moveTo>
                    <a:pt x="210503" y="264795"/>
                  </a:moveTo>
                  <a:lnTo>
                    <a:pt x="210503" y="226695"/>
                  </a:lnTo>
                  <a:cubicBezTo>
                    <a:pt x="222885" y="227648"/>
                    <a:pt x="235267" y="228600"/>
                    <a:pt x="248603" y="228600"/>
                  </a:cubicBezTo>
                  <a:lnTo>
                    <a:pt x="248603" y="266700"/>
                  </a:lnTo>
                  <a:cubicBezTo>
                    <a:pt x="235267" y="265748"/>
                    <a:pt x="222885" y="265748"/>
                    <a:pt x="210503" y="264795"/>
                  </a:cubicBezTo>
                  <a:close/>
                  <a:moveTo>
                    <a:pt x="705803" y="381000"/>
                  </a:moveTo>
                  <a:cubicBezTo>
                    <a:pt x="705803" y="412433"/>
                    <a:pt x="612458" y="438150"/>
                    <a:pt x="496253" y="438150"/>
                  </a:cubicBezTo>
                  <a:cubicBezTo>
                    <a:pt x="380048" y="438150"/>
                    <a:pt x="286703" y="412433"/>
                    <a:pt x="286703" y="381000"/>
                  </a:cubicBezTo>
                  <a:cubicBezTo>
                    <a:pt x="286703" y="349568"/>
                    <a:pt x="380048" y="323850"/>
                    <a:pt x="496253" y="323850"/>
                  </a:cubicBezTo>
                  <a:cubicBezTo>
                    <a:pt x="612458" y="323850"/>
                    <a:pt x="705803" y="349568"/>
                    <a:pt x="705803" y="381000"/>
                  </a:cubicBezTo>
                  <a:close/>
                  <a:moveTo>
                    <a:pt x="762953" y="409575"/>
                  </a:moveTo>
                  <a:lnTo>
                    <a:pt x="762953" y="381000"/>
                  </a:lnTo>
                  <a:cubicBezTo>
                    <a:pt x="762953" y="336233"/>
                    <a:pt x="727710" y="303848"/>
                    <a:pt x="659130" y="285750"/>
                  </a:cubicBezTo>
                  <a:cubicBezTo>
                    <a:pt x="633413" y="279083"/>
                    <a:pt x="603885" y="273368"/>
                    <a:pt x="570548" y="270510"/>
                  </a:cubicBezTo>
                  <a:cubicBezTo>
                    <a:pt x="571500" y="266700"/>
                    <a:pt x="571500" y="261938"/>
                    <a:pt x="571500" y="257175"/>
                  </a:cubicBezTo>
                  <a:cubicBezTo>
                    <a:pt x="571500" y="230505"/>
                    <a:pt x="559118" y="207645"/>
                    <a:pt x="533400" y="190500"/>
                  </a:cubicBezTo>
                  <a:lnTo>
                    <a:pt x="533400" y="114300"/>
                  </a:lnTo>
                  <a:cubicBezTo>
                    <a:pt x="533400" y="69532"/>
                    <a:pt x="498158" y="37147"/>
                    <a:pt x="429578" y="19050"/>
                  </a:cubicBezTo>
                  <a:cubicBezTo>
                    <a:pt x="384810" y="6667"/>
                    <a:pt x="327660" y="0"/>
                    <a:pt x="266700" y="0"/>
                  </a:cubicBezTo>
                  <a:cubicBezTo>
                    <a:pt x="186690" y="0"/>
                    <a:pt x="0" y="11430"/>
                    <a:pt x="0" y="114300"/>
                  </a:cubicBezTo>
                  <a:lnTo>
                    <a:pt x="0" y="209550"/>
                  </a:lnTo>
                  <a:cubicBezTo>
                    <a:pt x="0" y="236220"/>
                    <a:pt x="12382" y="259080"/>
                    <a:pt x="38100" y="276225"/>
                  </a:cubicBezTo>
                  <a:lnTo>
                    <a:pt x="38100" y="294323"/>
                  </a:lnTo>
                  <a:cubicBezTo>
                    <a:pt x="15240" y="310515"/>
                    <a:pt x="0" y="332423"/>
                    <a:pt x="0" y="361950"/>
                  </a:cubicBezTo>
                  <a:lnTo>
                    <a:pt x="0" y="457200"/>
                  </a:lnTo>
                  <a:cubicBezTo>
                    <a:pt x="0" y="501967"/>
                    <a:pt x="35243" y="534353"/>
                    <a:pt x="103822" y="552450"/>
                  </a:cubicBezTo>
                  <a:cubicBezTo>
                    <a:pt x="148590" y="564833"/>
                    <a:pt x="205740" y="571500"/>
                    <a:pt x="266700" y="571500"/>
                  </a:cubicBezTo>
                  <a:cubicBezTo>
                    <a:pt x="266700" y="616268"/>
                    <a:pt x="301943" y="648653"/>
                    <a:pt x="370523" y="666750"/>
                  </a:cubicBezTo>
                  <a:cubicBezTo>
                    <a:pt x="415290" y="679133"/>
                    <a:pt x="472440" y="685800"/>
                    <a:pt x="533400" y="685800"/>
                  </a:cubicBezTo>
                  <a:cubicBezTo>
                    <a:pt x="613410" y="685800"/>
                    <a:pt x="800100" y="674370"/>
                    <a:pt x="800100" y="571500"/>
                  </a:cubicBezTo>
                  <a:lnTo>
                    <a:pt x="800100" y="476250"/>
                  </a:lnTo>
                  <a:cubicBezTo>
                    <a:pt x="801053" y="449580"/>
                    <a:pt x="788670" y="426720"/>
                    <a:pt x="762953" y="409575"/>
                  </a:cubicBezTo>
                  <a:close/>
                </a:path>
              </a:pathLst>
            </a:custGeom>
            <a:solidFill>
              <a:srgbClr val="000000"/>
            </a:solidFill>
            <a:ln w="9525" cap="flat">
              <a:solidFill>
                <a:schemeClr val="bg1"/>
              </a:solidFill>
              <a:prstDash val="solid"/>
              <a:miter/>
            </a:ln>
          </p:spPr>
          <p:txBody>
            <a:bodyPr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IN"/>
            </a:p>
          </p:txBody>
        </p:sp>
        <p:sp>
          <p:nvSpPr>
            <p:cNvPr id="9" name="Graphic 24" descr="Coins with solid fill">
              <a:extLst>
                <a:ext uri="{FF2B5EF4-FFF2-40B4-BE49-F238E27FC236}">
                  <a16:creationId xmlns:a16="http://schemas.microsoft.com/office/drawing/2014/main" id="{10327089-6E51-433D-9182-37C15D51BC33}"/>
                </a:ext>
              </a:extLst>
            </p:cNvPr>
            <p:cNvSpPr/>
            <p:nvPr/>
          </p:nvSpPr>
          <p:spPr>
            <a:xfrm>
              <a:off x="2028666" y="269761"/>
              <a:ext cx="419099" cy="497416"/>
            </a:xfrm>
            <a:custGeom>
              <a:avLst/>
              <a:gdLst>
                <a:gd name="connsiteX0" fmla="*/ 743903 w 800151"/>
                <a:gd name="connsiteY0" fmla="*/ 571500 h 685800"/>
                <a:gd name="connsiteX1" fmla="*/ 705803 w 800151"/>
                <a:gd name="connsiteY1" fmla="*/ 603885 h 685800"/>
                <a:gd name="connsiteX2" fmla="*/ 705803 w 800151"/>
                <a:gd name="connsiteY2" fmla="*/ 569595 h 685800"/>
                <a:gd name="connsiteX3" fmla="*/ 743903 w 800151"/>
                <a:gd name="connsiteY3" fmla="*/ 554355 h 685800"/>
                <a:gd name="connsiteX4" fmla="*/ 743903 w 800151"/>
                <a:gd name="connsiteY4" fmla="*/ 571500 h 685800"/>
                <a:gd name="connsiteX5" fmla="*/ 667703 w 800151"/>
                <a:gd name="connsiteY5" fmla="*/ 508635 h 685800"/>
                <a:gd name="connsiteX6" fmla="*/ 667703 w 800151"/>
                <a:gd name="connsiteY6" fmla="*/ 474345 h 685800"/>
                <a:gd name="connsiteX7" fmla="*/ 705803 w 800151"/>
                <a:gd name="connsiteY7" fmla="*/ 459105 h 685800"/>
                <a:gd name="connsiteX8" fmla="*/ 705803 w 800151"/>
                <a:gd name="connsiteY8" fmla="*/ 476250 h 685800"/>
                <a:gd name="connsiteX9" fmla="*/ 667703 w 800151"/>
                <a:gd name="connsiteY9" fmla="*/ 508635 h 685800"/>
                <a:gd name="connsiteX10" fmla="*/ 667703 w 800151"/>
                <a:gd name="connsiteY10" fmla="*/ 615315 h 685800"/>
                <a:gd name="connsiteX11" fmla="*/ 629603 w 800151"/>
                <a:gd name="connsiteY11" fmla="*/ 621983 h 685800"/>
                <a:gd name="connsiteX12" fmla="*/ 629603 w 800151"/>
                <a:gd name="connsiteY12" fmla="*/ 584835 h 685800"/>
                <a:gd name="connsiteX13" fmla="*/ 667703 w 800151"/>
                <a:gd name="connsiteY13" fmla="*/ 579120 h 685800"/>
                <a:gd name="connsiteX14" fmla="*/ 667703 w 800151"/>
                <a:gd name="connsiteY14" fmla="*/ 615315 h 685800"/>
                <a:gd name="connsiteX15" fmla="*/ 591503 w 800151"/>
                <a:gd name="connsiteY15" fmla="*/ 489585 h 685800"/>
                <a:gd name="connsiteX16" fmla="*/ 629603 w 800151"/>
                <a:gd name="connsiteY16" fmla="*/ 483870 h 685800"/>
                <a:gd name="connsiteX17" fmla="*/ 629603 w 800151"/>
                <a:gd name="connsiteY17" fmla="*/ 520065 h 685800"/>
                <a:gd name="connsiteX18" fmla="*/ 591503 w 800151"/>
                <a:gd name="connsiteY18" fmla="*/ 526733 h 685800"/>
                <a:gd name="connsiteX19" fmla="*/ 591503 w 800151"/>
                <a:gd name="connsiteY19" fmla="*/ 489585 h 685800"/>
                <a:gd name="connsiteX20" fmla="*/ 591503 w 800151"/>
                <a:gd name="connsiteY20" fmla="*/ 626745 h 685800"/>
                <a:gd name="connsiteX21" fmla="*/ 553403 w 800151"/>
                <a:gd name="connsiteY21" fmla="*/ 628650 h 685800"/>
                <a:gd name="connsiteX22" fmla="*/ 553403 w 800151"/>
                <a:gd name="connsiteY22" fmla="*/ 590550 h 685800"/>
                <a:gd name="connsiteX23" fmla="*/ 591503 w 800151"/>
                <a:gd name="connsiteY23" fmla="*/ 588645 h 685800"/>
                <a:gd name="connsiteX24" fmla="*/ 591503 w 800151"/>
                <a:gd name="connsiteY24" fmla="*/ 626745 h 685800"/>
                <a:gd name="connsiteX25" fmla="*/ 515303 w 800151"/>
                <a:gd name="connsiteY25" fmla="*/ 533400 h 685800"/>
                <a:gd name="connsiteX26" fmla="*/ 515303 w 800151"/>
                <a:gd name="connsiteY26" fmla="*/ 495300 h 685800"/>
                <a:gd name="connsiteX27" fmla="*/ 553403 w 800151"/>
                <a:gd name="connsiteY27" fmla="*/ 493395 h 685800"/>
                <a:gd name="connsiteX28" fmla="*/ 553403 w 800151"/>
                <a:gd name="connsiteY28" fmla="*/ 531495 h 685800"/>
                <a:gd name="connsiteX29" fmla="*/ 515303 w 800151"/>
                <a:gd name="connsiteY29" fmla="*/ 533400 h 685800"/>
                <a:gd name="connsiteX30" fmla="*/ 515303 w 800151"/>
                <a:gd name="connsiteY30" fmla="*/ 628650 h 685800"/>
                <a:gd name="connsiteX31" fmla="*/ 477203 w 800151"/>
                <a:gd name="connsiteY31" fmla="*/ 626745 h 685800"/>
                <a:gd name="connsiteX32" fmla="*/ 477203 w 800151"/>
                <a:gd name="connsiteY32" fmla="*/ 590550 h 685800"/>
                <a:gd name="connsiteX33" fmla="*/ 496253 w 800151"/>
                <a:gd name="connsiteY33" fmla="*/ 590550 h 685800"/>
                <a:gd name="connsiteX34" fmla="*/ 515303 w 800151"/>
                <a:gd name="connsiteY34" fmla="*/ 590550 h 685800"/>
                <a:gd name="connsiteX35" fmla="*/ 515303 w 800151"/>
                <a:gd name="connsiteY35" fmla="*/ 628650 h 685800"/>
                <a:gd name="connsiteX36" fmla="*/ 439103 w 800151"/>
                <a:gd name="connsiteY36" fmla="*/ 493395 h 685800"/>
                <a:gd name="connsiteX37" fmla="*/ 477203 w 800151"/>
                <a:gd name="connsiteY37" fmla="*/ 495300 h 685800"/>
                <a:gd name="connsiteX38" fmla="*/ 477203 w 800151"/>
                <a:gd name="connsiteY38" fmla="*/ 533400 h 685800"/>
                <a:gd name="connsiteX39" fmla="*/ 439103 w 800151"/>
                <a:gd name="connsiteY39" fmla="*/ 531495 h 685800"/>
                <a:gd name="connsiteX40" fmla="*/ 439103 w 800151"/>
                <a:gd name="connsiteY40" fmla="*/ 493395 h 685800"/>
                <a:gd name="connsiteX41" fmla="*/ 439103 w 800151"/>
                <a:gd name="connsiteY41" fmla="*/ 621983 h 685800"/>
                <a:gd name="connsiteX42" fmla="*/ 401003 w 800151"/>
                <a:gd name="connsiteY42" fmla="*/ 615315 h 685800"/>
                <a:gd name="connsiteX43" fmla="*/ 401003 w 800151"/>
                <a:gd name="connsiteY43" fmla="*/ 584835 h 685800"/>
                <a:gd name="connsiteX44" fmla="*/ 439103 w 800151"/>
                <a:gd name="connsiteY44" fmla="*/ 588645 h 685800"/>
                <a:gd name="connsiteX45" fmla="*/ 439103 w 800151"/>
                <a:gd name="connsiteY45" fmla="*/ 621983 h 685800"/>
                <a:gd name="connsiteX46" fmla="*/ 362903 w 800151"/>
                <a:gd name="connsiteY46" fmla="*/ 520065 h 685800"/>
                <a:gd name="connsiteX47" fmla="*/ 362903 w 800151"/>
                <a:gd name="connsiteY47" fmla="*/ 482918 h 685800"/>
                <a:gd name="connsiteX48" fmla="*/ 401003 w 800151"/>
                <a:gd name="connsiteY48" fmla="*/ 488633 h 685800"/>
                <a:gd name="connsiteX49" fmla="*/ 401003 w 800151"/>
                <a:gd name="connsiteY49" fmla="*/ 526733 h 685800"/>
                <a:gd name="connsiteX50" fmla="*/ 362903 w 800151"/>
                <a:gd name="connsiteY50" fmla="*/ 520065 h 685800"/>
                <a:gd name="connsiteX51" fmla="*/ 362903 w 800151"/>
                <a:gd name="connsiteY51" fmla="*/ 603885 h 685800"/>
                <a:gd name="connsiteX52" fmla="*/ 324803 w 800151"/>
                <a:gd name="connsiteY52" fmla="*/ 571500 h 685800"/>
                <a:gd name="connsiteX53" fmla="*/ 324803 w 800151"/>
                <a:gd name="connsiteY53" fmla="*/ 569595 h 685800"/>
                <a:gd name="connsiteX54" fmla="*/ 325755 w 800151"/>
                <a:gd name="connsiteY54" fmla="*/ 569595 h 685800"/>
                <a:gd name="connsiteX55" fmla="*/ 333375 w 800151"/>
                <a:gd name="connsiteY55" fmla="*/ 571500 h 685800"/>
                <a:gd name="connsiteX56" fmla="*/ 362903 w 800151"/>
                <a:gd name="connsiteY56" fmla="*/ 578168 h 685800"/>
                <a:gd name="connsiteX57" fmla="*/ 362903 w 800151"/>
                <a:gd name="connsiteY57" fmla="*/ 603885 h 685800"/>
                <a:gd name="connsiteX58" fmla="*/ 210503 w 800151"/>
                <a:gd name="connsiteY58" fmla="*/ 474345 h 685800"/>
                <a:gd name="connsiteX59" fmla="*/ 229553 w 800151"/>
                <a:gd name="connsiteY59" fmla="*/ 475298 h 685800"/>
                <a:gd name="connsiteX60" fmla="*/ 229553 w 800151"/>
                <a:gd name="connsiteY60" fmla="*/ 476250 h 685800"/>
                <a:gd name="connsiteX61" fmla="*/ 239078 w 800151"/>
                <a:gd name="connsiteY61" fmla="*/ 513398 h 685800"/>
                <a:gd name="connsiteX62" fmla="*/ 210503 w 800151"/>
                <a:gd name="connsiteY62" fmla="*/ 511492 h 685800"/>
                <a:gd name="connsiteX63" fmla="*/ 210503 w 800151"/>
                <a:gd name="connsiteY63" fmla="*/ 474345 h 685800"/>
                <a:gd name="connsiteX64" fmla="*/ 172403 w 800151"/>
                <a:gd name="connsiteY64" fmla="*/ 360045 h 685800"/>
                <a:gd name="connsiteX65" fmla="*/ 210503 w 800151"/>
                <a:gd name="connsiteY65" fmla="*/ 365760 h 685800"/>
                <a:gd name="connsiteX66" fmla="*/ 210503 w 800151"/>
                <a:gd name="connsiteY66" fmla="*/ 403860 h 685800"/>
                <a:gd name="connsiteX67" fmla="*/ 172403 w 800151"/>
                <a:gd name="connsiteY67" fmla="*/ 397193 h 685800"/>
                <a:gd name="connsiteX68" fmla="*/ 172403 w 800151"/>
                <a:gd name="connsiteY68" fmla="*/ 360045 h 685800"/>
                <a:gd name="connsiteX69" fmla="*/ 172403 w 800151"/>
                <a:gd name="connsiteY69" fmla="*/ 507683 h 685800"/>
                <a:gd name="connsiteX70" fmla="*/ 134303 w 800151"/>
                <a:gd name="connsiteY70" fmla="*/ 501015 h 685800"/>
                <a:gd name="connsiteX71" fmla="*/ 134303 w 800151"/>
                <a:gd name="connsiteY71" fmla="*/ 463868 h 685800"/>
                <a:gd name="connsiteX72" fmla="*/ 172403 w 800151"/>
                <a:gd name="connsiteY72" fmla="*/ 469583 h 685800"/>
                <a:gd name="connsiteX73" fmla="*/ 172403 w 800151"/>
                <a:gd name="connsiteY73" fmla="*/ 507683 h 685800"/>
                <a:gd name="connsiteX74" fmla="*/ 96203 w 800151"/>
                <a:gd name="connsiteY74" fmla="*/ 352425 h 685800"/>
                <a:gd name="connsiteX75" fmla="*/ 96203 w 800151"/>
                <a:gd name="connsiteY75" fmla="*/ 335280 h 685800"/>
                <a:gd name="connsiteX76" fmla="*/ 134303 w 800151"/>
                <a:gd name="connsiteY76" fmla="*/ 349568 h 685800"/>
                <a:gd name="connsiteX77" fmla="*/ 134303 w 800151"/>
                <a:gd name="connsiteY77" fmla="*/ 384810 h 685800"/>
                <a:gd name="connsiteX78" fmla="*/ 96203 w 800151"/>
                <a:gd name="connsiteY78" fmla="*/ 352425 h 685800"/>
                <a:gd name="connsiteX79" fmla="*/ 96203 w 800151"/>
                <a:gd name="connsiteY79" fmla="*/ 489585 h 685800"/>
                <a:gd name="connsiteX80" fmla="*/ 58103 w 800151"/>
                <a:gd name="connsiteY80" fmla="*/ 457200 h 685800"/>
                <a:gd name="connsiteX81" fmla="*/ 58103 w 800151"/>
                <a:gd name="connsiteY81" fmla="*/ 440055 h 685800"/>
                <a:gd name="connsiteX82" fmla="*/ 96203 w 800151"/>
                <a:gd name="connsiteY82" fmla="*/ 454343 h 685800"/>
                <a:gd name="connsiteX83" fmla="*/ 96203 w 800151"/>
                <a:gd name="connsiteY83" fmla="*/ 489585 h 685800"/>
                <a:gd name="connsiteX84" fmla="*/ 58103 w 800151"/>
                <a:gd name="connsiteY84" fmla="*/ 192405 h 685800"/>
                <a:gd name="connsiteX85" fmla="*/ 96203 w 800151"/>
                <a:gd name="connsiteY85" fmla="*/ 206693 h 685800"/>
                <a:gd name="connsiteX86" fmla="*/ 96203 w 800151"/>
                <a:gd name="connsiteY86" fmla="*/ 241935 h 685800"/>
                <a:gd name="connsiteX87" fmla="*/ 58103 w 800151"/>
                <a:gd name="connsiteY87" fmla="*/ 209550 h 685800"/>
                <a:gd name="connsiteX88" fmla="*/ 58103 w 800151"/>
                <a:gd name="connsiteY88" fmla="*/ 192405 h 685800"/>
                <a:gd name="connsiteX89" fmla="*/ 172403 w 800151"/>
                <a:gd name="connsiteY89" fmla="*/ 222885 h 685800"/>
                <a:gd name="connsiteX90" fmla="*/ 172403 w 800151"/>
                <a:gd name="connsiteY90" fmla="*/ 260985 h 685800"/>
                <a:gd name="connsiteX91" fmla="*/ 134303 w 800151"/>
                <a:gd name="connsiteY91" fmla="*/ 254318 h 685800"/>
                <a:gd name="connsiteX92" fmla="*/ 134303 w 800151"/>
                <a:gd name="connsiteY92" fmla="*/ 217170 h 685800"/>
                <a:gd name="connsiteX93" fmla="*/ 172403 w 800151"/>
                <a:gd name="connsiteY93" fmla="*/ 222885 h 685800"/>
                <a:gd name="connsiteX94" fmla="*/ 267653 w 800151"/>
                <a:gd name="connsiteY94" fmla="*/ 57150 h 685800"/>
                <a:gd name="connsiteX95" fmla="*/ 477203 w 800151"/>
                <a:gd name="connsiteY95" fmla="*/ 114300 h 685800"/>
                <a:gd name="connsiteX96" fmla="*/ 267653 w 800151"/>
                <a:gd name="connsiteY96" fmla="*/ 171450 h 685800"/>
                <a:gd name="connsiteX97" fmla="*/ 58103 w 800151"/>
                <a:gd name="connsiteY97" fmla="*/ 114300 h 685800"/>
                <a:gd name="connsiteX98" fmla="*/ 267653 w 800151"/>
                <a:gd name="connsiteY98" fmla="*/ 57150 h 685800"/>
                <a:gd name="connsiteX99" fmla="*/ 324803 w 800151"/>
                <a:gd name="connsiteY99" fmla="*/ 508635 h 685800"/>
                <a:gd name="connsiteX100" fmla="*/ 286703 w 800151"/>
                <a:gd name="connsiteY100" fmla="*/ 476250 h 685800"/>
                <a:gd name="connsiteX101" fmla="*/ 286703 w 800151"/>
                <a:gd name="connsiteY101" fmla="*/ 459105 h 685800"/>
                <a:gd name="connsiteX102" fmla="*/ 324803 w 800151"/>
                <a:gd name="connsiteY102" fmla="*/ 473393 h 685800"/>
                <a:gd name="connsiteX103" fmla="*/ 324803 w 800151"/>
                <a:gd name="connsiteY103" fmla="*/ 508635 h 685800"/>
                <a:gd name="connsiteX104" fmla="*/ 439103 w 800151"/>
                <a:gd name="connsiteY104" fmla="*/ 241935 h 685800"/>
                <a:gd name="connsiteX105" fmla="*/ 439103 w 800151"/>
                <a:gd name="connsiteY105" fmla="*/ 207645 h 685800"/>
                <a:gd name="connsiteX106" fmla="*/ 477203 w 800151"/>
                <a:gd name="connsiteY106" fmla="*/ 192405 h 685800"/>
                <a:gd name="connsiteX107" fmla="*/ 477203 w 800151"/>
                <a:gd name="connsiteY107" fmla="*/ 209550 h 685800"/>
                <a:gd name="connsiteX108" fmla="*/ 439103 w 800151"/>
                <a:gd name="connsiteY108" fmla="*/ 241935 h 685800"/>
                <a:gd name="connsiteX109" fmla="*/ 362903 w 800151"/>
                <a:gd name="connsiteY109" fmla="*/ 260033 h 685800"/>
                <a:gd name="connsiteX110" fmla="*/ 362903 w 800151"/>
                <a:gd name="connsiteY110" fmla="*/ 222885 h 685800"/>
                <a:gd name="connsiteX111" fmla="*/ 401003 w 800151"/>
                <a:gd name="connsiteY111" fmla="*/ 217170 h 685800"/>
                <a:gd name="connsiteX112" fmla="*/ 401003 w 800151"/>
                <a:gd name="connsiteY112" fmla="*/ 253365 h 685800"/>
                <a:gd name="connsiteX113" fmla="*/ 362903 w 800151"/>
                <a:gd name="connsiteY113" fmla="*/ 260033 h 685800"/>
                <a:gd name="connsiteX114" fmla="*/ 286703 w 800151"/>
                <a:gd name="connsiteY114" fmla="*/ 266700 h 685800"/>
                <a:gd name="connsiteX115" fmla="*/ 286703 w 800151"/>
                <a:gd name="connsiteY115" fmla="*/ 228600 h 685800"/>
                <a:gd name="connsiteX116" fmla="*/ 324803 w 800151"/>
                <a:gd name="connsiteY116" fmla="*/ 226695 h 685800"/>
                <a:gd name="connsiteX117" fmla="*/ 324803 w 800151"/>
                <a:gd name="connsiteY117" fmla="*/ 264795 h 685800"/>
                <a:gd name="connsiteX118" fmla="*/ 286703 w 800151"/>
                <a:gd name="connsiteY118" fmla="*/ 266700 h 685800"/>
                <a:gd name="connsiteX119" fmla="*/ 210503 w 800151"/>
                <a:gd name="connsiteY119" fmla="*/ 264795 h 685800"/>
                <a:gd name="connsiteX120" fmla="*/ 210503 w 800151"/>
                <a:gd name="connsiteY120" fmla="*/ 226695 h 685800"/>
                <a:gd name="connsiteX121" fmla="*/ 248603 w 800151"/>
                <a:gd name="connsiteY121" fmla="*/ 228600 h 685800"/>
                <a:gd name="connsiteX122" fmla="*/ 248603 w 800151"/>
                <a:gd name="connsiteY122" fmla="*/ 266700 h 685800"/>
                <a:gd name="connsiteX123" fmla="*/ 210503 w 800151"/>
                <a:gd name="connsiteY123" fmla="*/ 264795 h 685800"/>
                <a:gd name="connsiteX124" fmla="*/ 705803 w 800151"/>
                <a:gd name="connsiteY124" fmla="*/ 381000 h 685800"/>
                <a:gd name="connsiteX125" fmla="*/ 496253 w 800151"/>
                <a:gd name="connsiteY125" fmla="*/ 438150 h 685800"/>
                <a:gd name="connsiteX126" fmla="*/ 286703 w 800151"/>
                <a:gd name="connsiteY126" fmla="*/ 381000 h 685800"/>
                <a:gd name="connsiteX127" fmla="*/ 496253 w 800151"/>
                <a:gd name="connsiteY127" fmla="*/ 323850 h 685800"/>
                <a:gd name="connsiteX128" fmla="*/ 705803 w 800151"/>
                <a:gd name="connsiteY128" fmla="*/ 381000 h 685800"/>
                <a:gd name="connsiteX129" fmla="*/ 762953 w 800151"/>
                <a:gd name="connsiteY129" fmla="*/ 409575 h 685800"/>
                <a:gd name="connsiteX130" fmla="*/ 762953 w 800151"/>
                <a:gd name="connsiteY130" fmla="*/ 381000 h 685800"/>
                <a:gd name="connsiteX131" fmla="*/ 659130 w 800151"/>
                <a:gd name="connsiteY131" fmla="*/ 285750 h 685800"/>
                <a:gd name="connsiteX132" fmla="*/ 570548 w 800151"/>
                <a:gd name="connsiteY132" fmla="*/ 270510 h 685800"/>
                <a:gd name="connsiteX133" fmla="*/ 571500 w 800151"/>
                <a:gd name="connsiteY133" fmla="*/ 257175 h 685800"/>
                <a:gd name="connsiteX134" fmla="*/ 533400 w 800151"/>
                <a:gd name="connsiteY134" fmla="*/ 190500 h 685800"/>
                <a:gd name="connsiteX135" fmla="*/ 533400 w 800151"/>
                <a:gd name="connsiteY135" fmla="*/ 114300 h 685800"/>
                <a:gd name="connsiteX136" fmla="*/ 429578 w 800151"/>
                <a:gd name="connsiteY136" fmla="*/ 19050 h 685800"/>
                <a:gd name="connsiteX137" fmla="*/ 266700 w 800151"/>
                <a:gd name="connsiteY137" fmla="*/ 0 h 685800"/>
                <a:gd name="connsiteX138" fmla="*/ 0 w 800151"/>
                <a:gd name="connsiteY138" fmla="*/ 114300 h 685800"/>
                <a:gd name="connsiteX139" fmla="*/ 0 w 800151"/>
                <a:gd name="connsiteY139" fmla="*/ 209550 h 685800"/>
                <a:gd name="connsiteX140" fmla="*/ 38100 w 800151"/>
                <a:gd name="connsiteY140" fmla="*/ 276225 h 685800"/>
                <a:gd name="connsiteX141" fmla="*/ 38100 w 800151"/>
                <a:gd name="connsiteY141" fmla="*/ 294323 h 685800"/>
                <a:gd name="connsiteX142" fmla="*/ 0 w 800151"/>
                <a:gd name="connsiteY142" fmla="*/ 361950 h 685800"/>
                <a:gd name="connsiteX143" fmla="*/ 0 w 800151"/>
                <a:gd name="connsiteY143" fmla="*/ 457200 h 685800"/>
                <a:gd name="connsiteX144" fmla="*/ 103822 w 800151"/>
                <a:gd name="connsiteY144" fmla="*/ 552450 h 685800"/>
                <a:gd name="connsiteX145" fmla="*/ 266700 w 800151"/>
                <a:gd name="connsiteY145" fmla="*/ 571500 h 685800"/>
                <a:gd name="connsiteX146" fmla="*/ 370523 w 800151"/>
                <a:gd name="connsiteY146" fmla="*/ 666750 h 685800"/>
                <a:gd name="connsiteX147" fmla="*/ 533400 w 800151"/>
                <a:gd name="connsiteY147" fmla="*/ 685800 h 685800"/>
                <a:gd name="connsiteX148" fmla="*/ 800100 w 800151"/>
                <a:gd name="connsiteY148" fmla="*/ 571500 h 685800"/>
                <a:gd name="connsiteX149" fmla="*/ 800100 w 800151"/>
                <a:gd name="connsiteY149" fmla="*/ 476250 h 685800"/>
                <a:gd name="connsiteX150" fmla="*/ 762953 w 800151"/>
                <a:gd name="connsiteY150" fmla="*/ 40957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800151" h="685800">
                  <a:moveTo>
                    <a:pt x="743903" y="571500"/>
                  </a:moveTo>
                  <a:cubicBezTo>
                    <a:pt x="743903" y="583883"/>
                    <a:pt x="729615" y="595313"/>
                    <a:pt x="705803" y="603885"/>
                  </a:cubicBezTo>
                  <a:lnTo>
                    <a:pt x="705803" y="569595"/>
                  </a:lnTo>
                  <a:cubicBezTo>
                    <a:pt x="719138" y="565785"/>
                    <a:pt x="732473" y="560070"/>
                    <a:pt x="743903" y="554355"/>
                  </a:cubicBezTo>
                  <a:lnTo>
                    <a:pt x="743903" y="571500"/>
                  </a:lnTo>
                  <a:close/>
                  <a:moveTo>
                    <a:pt x="667703" y="508635"/>
                  </a:moveTo>
                  <a:lnTo>
                    <a:pt x="667703" y="474345"/>
                  </a:lnTo>
                  <a:cubicBezTo>
                    <a:pt x="681038" y="470535"/>
                    <a:pt x="694373" y="464820"/>
                    <a:pt x="705803" y="459105"/>
                  </a:cubicBezTo>
                  <a:lnTo>
                    <a:pt x="705803" y="476250"/>
                  </a:lnTo>
                  <a:cubicBezTo>
                    <a:pt x="705803" y="488633"/>
                    <a:pt x="691515" y="500063"/>
                    <a:pt x="667703" y="508635"/>
                  </a:cubicBezTo>
                  <a:close/>
                  <a:moveTo>
                    <a:pt x="667703" y="615315"/>
                  </a:moveTo>
                  <a:cubicBezTo>
                    <a:pt x="656273" y="618173"/>
                    <a:pt x="642938" y="620078"/>
                    <a:pt x="629603" y="621983"/>
                  </a:cubicBezTo>
                  <a:lnTo>
                    <a:pt x="629603" y="584835"/>
                  </a:lnTo>
                  <a:cubicBezTo>
                    <a:pt x="641985" y="582930"/>
                    <a:pt x="655320" y="581025"/>
                    <a:pt x="667703" y="579120"/>
                  </a:cubicBezTo>
                  <a:lnTo>
                    <a:pt x="667703" y="615315"/>
                  </a:lnTo>
                  <a:close/>
                  <a:moveTo>
                    <a:pt x="591503" y="489585"/>
                  </a:moveTo>
                  <a:cubicBezTo>
                    <a:pt x="603885" y="487680"/>
                    <a:pt x="617220" y="485775"/>
                    <a:pt x="629603" y="483870"/>
                  </a:cubicBezTo>
                  <a:lnTo>
                    <a:pt x="629603" y="520065"/>
                  </a:lnTo>
                  <a:cubicBezTo>
                    <a:pt x="618173" y="522923"/>
                    <a:pt x="604838" y="524828"/>
                    <a:pt x="591503" y="526733"/>
                  </a:cubicBezTo>
                  <a:lnTo>
                    <a:pt x="591503" y="489585"/>
                  </a:lnTo>
                  <a:close/>
                  <a:moveTo>
                    <a:pt x="591503" y="626745"/>
                  </a:moveTo>
                  <a:cubicBezTo>
                    <a:pt x="579120" y="627698"/>
                    <a:pt x="566738" y="628650"/>
                    <a:pt x="553403" y="628650"/>
                  </a:cubicBezTo>
                  <a:lnTo>
                    <a:pt x="553403" y="590550"/>
                  </a:lnTo>
                  <a:cubicBezTo>
                    <a:pt x="564833" y="590550"/>
                    <a:pt x="578168" y="589598"/>
                    <a:pt x="591503" y="588645"/>
                  </a:cubicBezTo>
                  <a:lnTo>
                    <a:pt x="591503" y="626745"/>
                  </a:lnTo>
                  <a:close/>
                  <a:moveTo>
                    <a:pt x="515303" y="533400"/>
                  </a:moveTo>
                  <a:lnTo>
                    <a:pt x="515303" y="495300"/>
                  </a:lnTo>
                  <a:cubicBezTo>
                    <a:pt x="526733" y="495300"/>
                    <a:pt x="540068" y="494348"/>
                    <a:pt x="553403" y="493395"/>
                  </a:cubicBezTo>
                  <a:lnTo>
                    <a:pt x="553403" y="531495"/>
                  </a:lnTo>
                  <a:cubicBezTo>
                    <a:pt x="541020" y="532448"/>
                    <a:pt x="528638" y="532448"/>
                    <a:pt x="515303" y="533400"/>
                  </a:cubicBezTo>
                  <a:close/>
                  <a:moveTo>
                    <a:pt x="515303" y="628650"/>
                  </a:moveTo>
                  <a:cubicBezTo>
                    <a:pt x="501968" y="628650"/>
                    <a:pt x="489585" y="627698"/>
                    <a:pt x="477203" y="626745"/>
                  </a:cubicBezTo>
                  <a:lnTo>
                    <a:pt x="477203" y="590550"/>
                  </a:lnTo>
                  <a:cubicBezTo>
                    <a:pt x="483870" y="590550"/>
                    <a:pt x="489585" y="590550"/>
                    <a:pt x="496253" y="590550"/>
                  </a:cubicBezTo>
                  <a:cubicBezTo>
                    <a:pt x="501968" y="590550"/>
                    <a:pt x="508635" y="590550"/>
                    <a:pt x="515303" y="590550"/>
                  </a:cubicBezTo>
                  <a:lnTo>
                    <a:pt x="515303" y="628650"/>
                  </a:lnTo>
                  <a:close/>
                  <a:moveTo>
                    <a:pt x="439103" y="493395"/>
                  </a:moveTo>
                  <a:cubicBezTo>
                    <a:pt x="451485" y="494348"/>
                    <a:pt x="463868" y="495300"/>
                    <a:pt x="477203" y="495300"/>
                  </a:cubicBezTo>
                  <a:lnTo>
                    <a:pt x="477203" y="533400"/>
                  </a:lnTo>
                  <a:cubicBezTo>
                    <a:pt x="463868" y="533400"/>
                    <a:pt x="451485" y="532448"/>
                    <a:pt x="439103" y="531495"/>
                  </a:cubicBezTo>
                  <a:lnTo>
                    <a:pt x="439103" y="493395"/>
                  </a:lnTo>
                  <a:close/>
                  <a:moveTo>
                    <a:pt x="439103" y="621983"/>
                  </a:moveTo>
                  <a:cubicBezTo>
                    <a:pt x="425768" y="620078"/>
                    <a:pt x="412433" y="618173"/>
                    <a:pt x="401003" y="615315"/>
                  </a:cubicBezTo>
                  <a:lnTo>
                    <a:pt x="401003" y="584835"/>
                  </a:lnTo>
                  <a:cubicBezTo>
                    <a:pt x="413385" y="586740"/>
                    <a:pt x="425768" y="587693"/>
                    <a:pt x="439103" y="588645"/>
                  </a:cubicBezTo>
                  <a:lnTo>
                    <a:pt x="439103" y="621983"/>
                  </a:lnTo>
                  <a:close/>
                  <a:moveTo>
                    <a:pt x="362903" y="520065"/>
                  </a:moveTo>
                  <a:lnTo>
                    <a:pt x="362903" y="482918"/>
                  </a:lnTo>
                  <a:cubicBezTo>
                    <a:pt x="375285" y="484823"/>
                    <a:pt x="387668" y="487680"/>
                    <a:pt x="401003" y="488633"/>
                  </a:cubicBezTo>
                  <a:lnTo>
                    <a:pt x="401003" y="526733"/>
                  </a:lnTo>
                  <a:cubicBezTo>
                    <a:pt x="387668" y="524828"/>
                    <a:pt x="374333" y="522923"/>
                    <a:pt x="362903" y="520065"/>
                  </a:cubicBezTo>
                  <a:close/>
                  <a:moveTo>
                    <a:pt x="362903" y="603885"/>
                  </a:moveTo>
                  <a:cubicBezTo>
                    <a:pt x="339090" y="594360"/>
                    <a:pt x="324803" y="582930"/>
                    <a:pt x="324803" y="571500"/>
                  </a:cubicBezTo>
                  <a:lnTo>
                    <a:pt x="324803" y="569595"/>
                  </a:lnTo>
                  <a:cubicBezTo>
                    <a:pt x="324803" y="569595"/>
                    <a:pt x="324803" y="569595"/>
                    <a:pt x="325755" y="569595"/>
                  </a:cubicBezTo>
                  <a:cubicBezTo>
                    <a:pt x="328613" y="570548"/>
                    <a:pt x="330518" y="571500"/>
                    <a:pt x="333375" y="571500"/>
                  </a:cubicBezTo>
                  <a:cubicBezTo>
                    <a:pt x="342900" y="574358"/>
                    <a:pt x="352425" y="576263"/>
                    <a:pt x="362903" y="578168"/>
                  </a:cubicBezTo>
                  <a:lnTo>
                    <a:pt x="362903" y="603885"/>
                  </a:lnTo>
                  <a:close/>
                  <a:moveTo>
                    <a:pt x="210503" y="474345"/>
                  </a:moveTo>
                  <a:cubicBezTo>
                    <a:pt x="217170" y="474345"/>
                    <a:pt x="222885" y="475298"/>
                    <a:pt x="229553" y="475298"/>
                  </a:cubicBezTo>
                  <a:lnTo>
                    <a:pt x="229553" y="476250"/>
                  </a:lnTo>
                  <a:cubicBezTo>
                    <a:pt x="229553" y="489585"/>
                    <a:pt x="232410" y="502920"/>
                    <a:pt x="239078" y="513398"/>
                  </a:cubicBezTo>
                  <a:cubicBezTo>
                    <a:pt x="229553" y="513398"/>
                    <a:pt x="220028" y="512445"/>
                    <a:pt x="210503" y="511492"/>
                  </a:cubicBezTo>
                  <a:lnTo>
                    <a:pt x="210503" y="474345"/>
                  </a:lnTo>
                  <a:close/>
                  <a:moveTo>
                    <a:pt x="172403" y="360045"/>
                  </a:moveTo>
                  <a:cubicBezTo>
                    <a:pt x="184785" y="361950"/>
                    <a:pt x="197168" y="364808"/>
                    <a:pt x="210503" y="365760"/>
                  </a:cubicBezTo>
                  <a:lnTo>
                    <a:pt x="210503" y="403860"/>
                  </a:lnTo>
                  <a:cubicBezTo>
                    <a:pt x="197168" y="401955"/>
                    <a:pt x="183833" y="400050"/>
                    <a:pt x="172403" y="397193"/>
                  </a:cubicBezTo>
                  <a:lnTo>
                    <a:pt x="172403" y="360045"/>
                  </a:lnTo>
                  <a:close/>
                  <a:moveTo>
                    <a:pt x="172403" y="507683"/>
                  </a:moveTo>
                  <a:cubicBezTo>
                    <a:pt x="159068" y="505778"/>
                    <a:pt x="145733" y="503873"/>
                    <a:pt x="134303" y="501015"/>
                  </a:cubicBezTo>
                  <a:lnTo>
                    <a:pt x="134303" y="463868"/>
                  </a:lnTo>
                  <a:cubicBezTo>
                    <a:pt x="146685" y="465773"/>
                    <a:pt x="159068" y="468630"/>
                    <a:pt x="172403" y="469583"/>
                  </a:cubicBezTo>
                  <a:lnTo>
                    <a:pt x="172403" y="507683"/>
                  </a:lnTo>
                  <a:close/>
                  <a:moveTo>
                    <a:pt x="96203" y="352425"/>
                  </a:moveTo>
                  <a:lnTo>
                    <a:pt x="96203" y="335280"/>
                  </a:lnTo>
                  <a:cubicBezTo>
                    <a:pt x="107633" y="340995"/>
                    <a:pt x="120015" y="345758"/>
                    <a:pt x="134303" y="349568"/>
                  </a:cubicBezTo>
                  <a:lnTo>
                    <a:pt x="134303" y="384810"/>
                  </a:lnTo>
                  <a:cubicBezTo>
                    <a:pt x="110490" y="376238"/>
                    <a:pt x="96203" y="364808"/>
                    <a:pt x="96203" y="352425"/>
                  </a:cubicBezTo>
                  <a:close/>
                  <a:moveTo>
                    <a:pt x="96203" y="489585"/>
                  </a:moveTo>
                  <a:cubicBezTo>
                    <a:pt x="72390" y="480060"/>
                    <a:pt x="58103" y="468630"/>
                    <a:pt x="58103" y="457200"/>
                  </a:cubicBezTo>
                  <a:lnTo>
                    <a:pt x="58103" y="440055"/>
                  </a:lnTo>
                  <a:cubicBezTo>
                    <a:pt x="69533" y="445770"/>
                    <a:pt x="81915" y="450533"/>
                    <a:pt x="96203" y="454343"/>
                  </a:cubicBezTo>
                  <a:lnTo>
                    <a:pt x="96203" y="489585"/>
                  </a:lnTo>
                  <a:close/>
                  <a:moveTo>
                    <a:pt x="58103" y="192405"/>
                  </a:moveTo>
                  <a:cubicBezTo>
                    <a:pt x="69533" y="198120"/>
                    <a:pt x="81915" y="202883"/>
                    <a:pt x="96203" y="206693"/>
                  </a:cubicBezTo>
                  <a:lnTo>
                    <a:pt x="96203" y="241935"/>
                  </a:lnTo>
                  <a:cubicBezTo>
                    <a:pt x="72390" y="232410"/>
                    <a:pt x="58103" y="220980"/>
                    <a:pt x="58103" y="209550"/>
                  </a:cubicBezTo>
                  <a:lnTo>
                    <a:pt x="58103" y="192405"/>
                  </a:lnTo>
                  <a:close/>
                  <a:moveTo>
                    <a:pt x="172403" y="222885"/>
                  </a:moveTo>
                  <a:lnTo>
                    <a:pt x="172403" y="260985"/>
                  </a:lnTo>
                  <a:cubicBezTo>
                    <a:pt x="159068" y="259080"/>
                    <a:pt x="145733" y="257175"/>
                    <a:pt x="134303" y="254318"/>
                  </a:cubicBezTo>
                  <a:lnTo>
                    <a:pt x="134303" y="217170"/>
                  </a:lnTo>
                  <a:cubicBezTo>
                    <a:pt x="146685" y="219075"/>
                    <a:pt x="159068" y="220980"/>
                    <a:pt x="172403" y="222885"/>
                  </a:cubicBezTo>
                  <a:close/>
                  <a:moveTo>
                    <a:pt x="267653" y="57150"/>
                  </a:moveTo>
                  <a:cubicBezTo>
                    <a:pt x="383858" y="57150"/>
                    <a:pt x="477203" y="82868"/>
                    <a:pt x="477203" y="114300"/>
                  </a:cubicBezTo>
                  <a:cubicBezTo>
                    <a:pt x="477203" y="145733"/>
                    <a:pt x="383858" y="171450"/>
                    <a:pt x="267653" y="171450"/>
                  </a:cubicBezTo>
                  <a:cubicBezTo>
                    <a:pt x="151447" y="171450"/>
                    <a:pt x="58103" y="145733"/>
                    <a:pt x="58103" y="114300"/>
                  </a:cubicBezTo>
                  <a:cubicBezTo>
                    <a:pt x="58103" y="82868"/>
                    <a:pt x="151447" y="57150"/>
                    <a:pt x="267653" y="57150"/>
                  </a:cubicBezTo>
                  <a:close/>
                  <a:moveTo>
                    <a:pt x="324803" y="508635"/>
                  </a:moveTo>
                  <a:cubicBezTo>
                    <a:pt x="300990" y="499110"/>
                    <a:pt x="286703" y="487680"/>
                    <a:pt x="286703" y="476250"/>
                  </a:cubicBezTo>
                  <a:lnTo>
                    <a:pt x="286703" y="459105"/>
                  </a:lnTo>
                  <a:cubicBezTo>
                    <a:pt x="298133" y="464820"/>
                    <a:pt x="310515" y="469583"/>
                    <a:pt x="324803" y="473393"/>
                  </a:cubicBezTo>
                  <a:lnTo>
                    <a:pt x="324803" y="508635"/>
                  </a:lnTo>
                  <a:close/>
                  <a:moveTo>
                    <a:pt x="439103" y="241935"/>
                  </a:moveTo>
                  <a:lnTo>
                    <a:pt x="439103" y="207645"/>
                  </a:lnTo>
                  <a:cubicBezTo>
                    <a:pt x="452438" y="203835"/>
                    <a:pt x="465773" y="198120"/>
                    <a:pt x="477203" y="192405"/>
                  </a:cubicBezTo>
                  <a:lnTo>
                    <a:pt x="477203" y="209550"/>
                  </a:lnTo>
                  <a:cubicBezTo>
                    <a:pt x="477203" y="221933"/>
                    <a:pt x="462915" y="233363"/>
                    <a:pt x="439103" y="241935"/>
                  </a:cubicBezTo>
                  <a:close/>
                  <a:moveTo>
                    <a:pt x="362903" y="260033"/>
                  </a:moveTo>
                  <a:lnTo>
                    <a:pt x="362903" y="222885"/>
                  </a:lnTo>
                  <a:cubicBezTo>
                    <a:pt x="375285" y="220980"/>
                    <a:pt x="388620" y="219075"/>
                    <a:pt x="401003" y="217170"/>
                  </a:cubicBezTo>
                  <a:lnTo>
                    <a:pt x="401003" y="253365"/>
                  </a:lnTo>
                  <a:cubicBezTo>
                    <a:pt x="389573" y="256223"/>
                    <a:pt x="376238" y="258127"/>
                    <a:pt x="362903" y="260033"/>
                  </a:cubicBezTo>
                  <a:close/>
                  <a:moveTo>
                    <a:pt x="286703" y="266700"/>
                  </a:moveTo>
                  <a:lnTo>
                    <a:pt x="286703" y="228600"/>
                  </a:lnTo>
                  <a:cubicBezTo>
                    <a:pt x="298133" y="228600"/>
                    <a:pt x="311468" y="227648"/>
                    <a:pt x="324803" y="226695"/>
                  </a:cubicBezTo>
                  <a:lnTo>
                    <a:pt x="324803" y="264795"/>
                  </a:lnTo>
                  <a:cubicBezTo>
                    <a:pt x="312420" y="265748"/>
                    <a:pt x="300038" y="265748"/>
                    <a:pt x="286703" y="266700"/>
                  </a:cubicBezTo>
                  <a:close/>
                  <a:moveTo>
                    <a:pt x="210503" y="264795"/>
                  </a:moveTo>
                  <a:lnTo>
                    <a:pt x="210503" y="226695"/>
                  </a:lnTo>
                  <a:cubicBezTo>
                    <a:pt x="222885" y="227648"/>
                    <a:pt x="235267" y="228600"/>
                    <a:pt x="248603" y="228600"/>
                  </a:cubicBezTo>
                  <a:lnTo>
                    <a:pt x="248603" y="266700"/>
                  </a:lnTo>
                  <a:cubicBezTo>
                    <a:pt x="235267" y="265748"/>
                    <a:pt x="222885" y="265748"/>
                    <a:pt x="210503" y="264795"/>
                  </a:cubicBezTo>
                  <a:close/>
                  <a:moveTo>
                    <a:pt x="705803" y="381000"/>
                  </a:moveTo>
                  <a:cubicBezTo>
                    <a:pt x="705803" y="412433"/>
                    <a:pt x="612458" y="438150"/>
                    <a:pt x="496253" y="438150"/>
                  </a:cubicBezTo>
                  <a:cubicBezTo>
                    <a:pt x="380048" y="438150"/>
                    <a:pt x="286703" y="412433"/>
                    <a:pt x="286703" y="381000"/>
                  </a:cubicBezTo>
                  <a:cubicBezTo>
                    <a:pt x="286703" y="349568"/>
                    <a:pt x="380048" y="323850"/>
                    <a:pt x="496253" y="323850"/>
                  </a:cubicBezTo>
                  <a:cubicBezTo>
                    <a:pt x="612458" y="323850"/>
                    <a:pt x="705803" y="349568"/>
                    <a:pt x="705803" y="381000"/>
                  </a:cubicBezTo>
                  <a:close/>
                  <a:moveTo>
                    <a:pt x="762953" y="409575"/>
                  </a:moveTo>
                  <a:lnTo>
                    <a:pt x="762953" y="381000"/>
                  </a:lnTo>
                  <a:cubicBezTo>
                    <a:pt x="762953" y="336233"/>
                    <a:pt x="727710" y="303848"/>
                    <a:pt x="659130" y="285750"/>
                  </a:cubicBezTo>
                  <a:cubicBezTo>
                    <a:pt x="633413" y="279083"/>
                    <a:pt x="603885" y="273368"/>
                    <a:pt x="570548" y="270510"/>
                  </a:cubicBezTo>
                  <a:cubicBezTo>
                    <a:pt x="571500" y="266700"/>
                    <a:pt x="571500" y="261938"/>
                    <a:pt x="571500" y="257175"/>
                  </a:cubicBezTo>
                  <a:cubicBezTo>
                    <a:pt x="571500" y="230505"/>
                    <a:pt x="559118" y="207645"/>
                    <a:pt x="533400" y="190500"/>
                  </a:cubicBezTo>
                  <a:lnTo>
                    <a:pt x="533400" y="114300"/>
                  </a:lnTo>
                  <a:cubicBezTo>
                    <a:pt x="533400" y="69532"/>
                    <a:pt x="498158" y="37147"/>
                    <a:pt x="429578" y="19050"/>
                  </a:cubicBezTo>
                  <a:cubicBezTo>
                    <a:pt x="384810" y="6667"/>
                    <a:pt x="327660" y="0"/>
                    <a:pt x="266700" y="0"/>
                  </a:cubicBezTo>
                  <a:cubicBezTo>
                    <a:pt x="186690" y="0"/>
                    <a:pt x="0" y="11430"/>
                    <a:pt x="0" y="114300"/>
                  </a:cubicBezTo>
                  <a:lnTo>
                    <a:pt x="0" y="209550"/>
                  </a:lnTo>
                  <a:cubicBezTo>
                    <a:pt x="0" y="236220"/>
                    <a:pt x="12382" y="259080"/>
                    <a:pt x="38100" y="276225"/>
                  </a:cubicBezTo>
                  <a:lnTo>
                    <a:pt x="38100" y="294323"/>
                  </a:lnTo>
                  <a:cubicBezTo>
                    <a:pt x="15240" y="310515"/>
                    <a:pt x="0" y="332423"/>
                    <a:pt x="0" y="361950"/>
                  </a:cubicBezTo>
                  <a:lnTo>
                    <a:pt x="0" y="457200"/>
                  </a:lnTo>
                  <a:cubicBezTo>
                    <a:pt x="0" y="501967"/>
                    <a:pt x="35243" y="534353"/>
                    <a:pt x="103822" y="552450"/>
                  </a:cubicBezTo>
                  <a:cubicBezTo>
                    <a:pt x="148590" y="564833"/>
                    <a:pt x="205740" y="571500"/>
                    <a:pt x="266700" y="571500"/>
                  </a:cubicBezTo>
                  <a:cubicBezTo>
                    <a:pt x="266700" y="616268"/>
                    <a:pt x="301943" y="648653"/>
                    <a:pt x="370523" y="666750"/>
                  </a:cubicBezTo>
                  <a:cubicBezTo>
                    <a:pt x="415290" y="679133"/>
                    <a:pt x="472440" y="685800"/>
                    <a:pt x="533400" y="685800"/>
                  </a:cubicBezTo>
                  <a:cubicBezTo>
                    <a:pt x="613410" y="685800"/>
                    <a:pt x="800100" y="674370"/>
                    <a:pt x="800100" y="571500"/>
                  </a:cubicBezTo>
                  <a:lnTo>
                    <a:pt x="800100" y="476250"/>
                  </a:lnTo>
                  <a:cubicBezTo>
                    <a:pt x="801053" y="449580"/>
                    <a:pt x="788670" y="426720"/>
                    <a:pt x="762953" y="409575"/>
                  </a:cubicBezTo>
                  <a:close/>
                </a:path>
              </a:pathLst>
            </a:custGeom>
            <a:solidFill>
              <a:srgbClr val="000000"/>
            </a:solidFill>
            <a:ln w="9525" cap="flat">
              <a:solidFill>
                <a:schemeClr val="bg1"/>
              </a:solidFill>
              <a:prstDash val="solid"/>
              <a:miter/>
            </a:ln>
          </p:spPr>
          <p:txBody>
            <a:bodyPr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IN"/>
            </a:p>
          </p:txBody>
        </p:sp>
        <p:sp>
          <p:nvSpPr>
            <p:cNvPr id="10" name="Graphic 24" descr="Coins with solid fill">
              <a:extLst>
                <a:ext uri="{FF2B5EF4-FFF2-40B4-BE49-F238E27FC236}">
                  <a16:creationId xmlns:a16="http://schemas.microsoft.com/office/drawing/2014/main" id="{C8D99AA6-8D96-48A3-A7C4-E21048D8724D}"/>
                </a:ext>
              </a:extLst>
            </p:cNvPr>
            <p:cNvSpPr/>
            <p:nvPr/>
          </p:nvSpPr>
          <p:spPr>
            <a:xfrm>
              <a:off x="3939933" y="247181"/>
              <a:ext cx="419099" cy="497416"/>
            </a:xfrm>
            <a:custGeom>
              <a:avLst/>
              <a:gdLst>
                <a:gd name="connsiteX0" fmla="*/ 743903 w 800151"/>
                <a:gd name="connsiteY0" fmla="*/ 571500 h 685800"/>
                <a:gd name="connsiteX1" fmla="*/ 705803 w 800151"/>
                <a:gd name="connsiteY1" fmla="*/ 603885 h 685800"/>
                <a:gd name="connsiteX2" fmla="*/ 705803 w 800151"/>
                <a:gd name="connsiteY2" fmla="*/ 569595 h 685800"/>
                <a:gd name="connsiteX3" fmla="*/ 743903 w 800151"/>
                <a:gd name="connsiteY3" fmla="*/ 554355 h 685800"/>
                <a:gd name="connsiteX4" fmla="*/ 743903 w 800151"/>
                <a:gd name="connsiteY4" fmla="*/ 571500 h 685800"/>
                <a:gd name="connsiteX5" fmla="*/ 667703 w 800151"/>
                <a:gd name="connsiteY5" fmla="*/ 508635 h 685800"/>
                <a:gd name="connsiteX6" fmla="*/ 667703 w 800151"/>
                <a:gd name="connsiteY6" fmla="*/ 474345 h 685800"/>
                <a:gd name="connsiteX7" fmla="*/ 705803 w 800151"/>
                <a:gd name="connsiteY7" fmla="*/ 459105 h 685800"/>
                <a:gd name="connsiteX8" fmla="*/ 705803 w 800151"/>
                <a:gd name="connsiteY8" fmla="*/ 476250 h 685800"/>
                <a:gd name="connsiteX9" fmla="*/ 667703 w 800151"/>
                <a:gd name="connsiteY9" fmla="*/ 508635 h 685800"/>
                <a:gd name="connsiteX10" fmla="*/ 667703 w 800151"/>
                <a:gd name="connsiteY10" fmla="*/ 615315 h 685800"/>
                <a:gd name="connsiteX11" fmla="*/ 629603 w 800151"/>
                <a:gd name="connsiteY11" fmla="*/ 621983 h 685800"/>
                <a:gd name="connsiteX12" fmla="*/ 629603 w 800151"/>
                <a:gd name="connsiteY12" fmla="*/ 584835 h 685800"/>
                <a:gd name="connsiteX13" fmla="*/ 667703 w 800151"/>
                <a:gd name="connsiteY13" fmla="*/ 579120 h 685800"/>
                <a:gd name="connsiteX14" fmla="*/ 667703 w 800151"/>
                <a:gd name="connsiteY14" fmla="*/ 615315 h 685800"/>
                <a:gd name="connsiteX15" fmla="*/ 591503 w 800151"/>
                <a:gd name="connsiteY15" fmla="*/ 489585 h 685800"/>
                <a:gd name="connsiteX16" fmla="*/ 629603 w 800151"/>
                <a:gd name="connsiteY16" fmla="*/ 483870 h 685800"/>
                <a:gd name="connsiteX17" fmla="*/ 629603 w 800151"/>
                <a:gd name="connsiteY17" fmla="*/ 520065 h 685800"/>
                <a:gd name="connsiteX18" fmla="*/ 591503 w 800151"/>
                <a:gd name="connsiteY18" fmla="*/ 526733 h 685800"/>
                <a:gd name="connsiteX19" fmla="*/ 591503 w 800151"/>
                <a:gd name="connsiteY19" fmla="*/ 489585 h 685800"/>
                <a:gd name="connsiteX20" fmla="*/ 591503 w 800151"/>
                <a:gd name="connsiteY20" fmla="*/ 626745 h 685800"/>
                <a:gd name="connsiteX21" fmla="*/ 553403 w 800151"/>
                <a:gd name="connsiteY21" fmla="*/ 628650 h 685800"/>
                <a:gd name="connsiteX22" fmla="*/ 553403 w 800151"/>
                <a:gd name="connsiteY22" fmla="*/ 590550 h 685800"/>
                <a:gd name="connsiteX23" fmla="*/ 591503 w 800151"/>
                <a:gd name="connsiteY23" fmla="*/ 588645 h 685800"/>
                <a:gd name="connsiteX24" fmla="*/ 591503 w 800151"/>
                <a:gd name="connsiteY24" fmla="*/ 626745 h 685800"/>
                <a:gd name="connsiteX25" fmla="*/ 515303 w 800151"/>
                <a:gd name="connsiteY25" fmla="*/ 533400 h 685800"/>
                <a:gd name="connsiteX26" fmla="*/ 515303 w 800151"/>
                <a:gd name="connsiteY26" fmla="*/ 495300 h 685800"/>
                <a:gd name="connsiteX27" fmla="*/ 553403 w 800151"/>
                <a:gd name="connsiteY27" fmla="*/ 493395 h 685800"/>
                <a:gd name="connsiteX28" fmla="*/ 553403 w 800151"/>
                <a:gd name="connsiteY28" fmla="*/ 531495 h 685800"/>
                <a:gd name="connsiteX29" fmla="*/ 515303 w 800151"/>
                <a:gd name="connsiteY29" fmla="*/ 533400 h 685800"/>
                <a:gd name="connsiteX30" fmla="*/ 515303 w 800151"/>
                <a:gd name="connsiteY30" fmla="*/ 628650 h 685800"/>
                <a:gd name="connsiteX31" fmla="*/ 477203 w 800151"/>
                <a:gd name="connsiteY31" fmla="*/ 626745 h 685800"/>
                <a:gd name="connsiteX32" fmla="*/ 477203 w 800151"/>
                <a:gd name="connsiteY32" fmla="*/ 590550 h 685800"/>
                <a:gd name="connsiteX33" fmla="*/ 496253 w 800151"/>
                <a:gd name="connsiteY33" fmla="*/ 590550 h 685800"/>
                <a:gd name="connsiteX34" fmla="*/ 515303 w 800151"/>
                <a:gd name="connsiteY34" fmla="*/ 590550 h 685800"/>
                <a:gd name="connsiteX35" fmla="*/ 515303 w 800151"/>
                <a:gd name="connsiteY35" fmla="*/ 628650 h 685800"/>
                <a:gd name="connsiteX36" fmla="*/ 439103 w 800151"/>
                <a:gd name="connsiteY36" fmla="*/ 493395 h 685800"/>
                <a:gd name="connsiteX37" fmla="*/ 477203 w 800151"/>
                <a:gd name="connsiteY37" fmla="*/ 495300 h 685800"/>
                <a:gd name="connsiteX38" fmla="*/ 477203 w 800151"/>
                <a:gd name="connsiteY38" fmla="*/ 533400 h 685800"/>
                <a:gd name="connsiteX39" fmla="*/ 439103 w 800151"/>
                <a:gd name="connsiteY39" fmla="*/ 531495 h 685800"/>
                <a:gd name="connsiteX40" fmla="*/ 439103 w 800151"/>
                <a:gd name="connsiteY40" fmla="*/ 493395 h 685800"/>
                <a:gd name="connsiteX41" fmla="*/ 439103 w 800151"/>
                <a:gd name="connsiteY41" fmla="*/ 621983 h 685800"/>
                <a:gd name="connsiteX42" fmla="*/ 401003 w 800151"/>
                <a:gd name="connsiteY42" fmla="*/ 615315 h 685800"/>
                <a:gd name="connsiteX43" fmla="*/ 401003 w 800151"/>
                <a:gd name="connsiteY43" fmla="*/ 584835 h 685800"/>
                <a:gd name="connsiteX44" fmla="*/ 439103 w 800151"/>
                <a:gd name="connsiteY44" fmla="*/ 588645 h 685800"/>
                <a:gd name="connsiteX45" fmla="*/ 439103 w 800151"/>
                <a:gd name="connsiteY45" fmla="*/ 621983 h 685800"/>
                <a:gd name="connsiteX46" fmla="*/ 362903 w 800151"/>
                <a:gd name="connsiteY46" fmla="*/ 520065 h 685800"/>
                <a:gd name="connsiteX47" fmla="*/ 362903 w 800151"/>
                <a:gd name="connsiteY47" fmla="*/ 482918 h 685800"/>
                <a:gd name="connsiteX48" fmla="*/ 401003 w 800151"/>
                <a:gd name="connsiteY48" fmla="*/ 488633 h 685800"/>
                <a:gd name="connsiteX49" fmla="*/ 401003 w 800151"/>
                <a:gd name="connsiteY49" fmla="*/ 526733 h 685800"/>
                <a:gd name="connsiteX50" fmla="*/ 362903 w 800151"/>
                <a:gd name="connsiteY50" fmla="*/ 520065 h 685800"/>
                <a:gd name="connsiteX51" fmla="*/ 362903 w 800151"/>
                <a:gd name="connsiteY51" fmla="*/ 603885 h 685800"/>
                <a:gd name="connsiteX52" fmla="*/ 324803 w 800151"/>
                <a:gd name="connsiteY52" fmla="*/ 571500 h 685800"/>
                <a:gd name="connsiteX53" fmla="*/ 324803 w 800151"/>
                <a:gd name="connsiteY53" fmla="*/ 569595 h 685800"/>
                <a:gd name="connsiteX54" fmla="*/ 325755 w 800151"/>
                <a:gd name="connsiteY54" fmla="*/ 569595 h 685800"/>
                <a:gd name="connsiteX55" fmla="*/ 333375 w 800151"/>
                <a:gd name="connsiteY55" fmla="*/ 571500 h 685800"/>
                <a:gd name="connsiteX56" fmla="*/ 362903 w 800151"/>
                <a:gd name="connsiteY56" fmla="*/ 578168 h 685800"/>
                <a:gd name="connsiteX57" fmla="*/ 362903 w 800151"/>
                <a:gd name="connsiteY57" fmla="*/ 603885 h 685800"/>
                <a:gd name="connsiteX58" fmla="*/ 210503 w 800151"/>
                <a:gd name="connsiteY58" fmla="*/ 474345 h 685800"/>
                <a:gd name="connsiteX59" fmla="*/ 229553 w 800151"/>
                <a:gd name="connsiteY59" fmla="*/ 475298 h 685800"/>
                <a:gd name="connsiteX60" fmla="*/ 229553 w 800151"/>
                <a:gd name="connsiteY60" fmla="*/ 476250 h 685800"/>
                <a:gd name="connsiteX61" fmla="*/ 239078 w 800151"/>
                <a:gd name="connsiteY61" fmla="*/ 513398 h 685800"/>
                <a:gd name="connsiteX62" fmla="*/ 210503 w 800151"/>
                <a:gd name="connsiteY62" fmla="*/ 511492 h 685800"/>
                <a:gd name="connsiteX63" fmla="*/ 210503 w 800151"/>
                <a:gd name="connsiteY63" fmla="*/ 474345 h 685800"/>
                <a:gd name="connsiteX64" fmla="*/ 172403 w 800151"/>
                <a:gd name="connsiteY64" fmla="*/ 360045 h 685800"/>
                <a:gd name="connsiteX65" fmla="*/ 210503 w 800151"/>
                <a:gd name="connsiteY65" fmla="*/ 365760 h 685800"/>
                <a:gd name="connsiteX66" fmla="*/ 210503 w 800151"/>
                <a:gd name="connsiteY66" fmla="*/ 403860 h 685800"/>
                <a:gd name="connsiteX67" fmla="*/ 172403 w 800151"/>
                <a:gd name="connsiteY67" fmla="*/ 397193 h 685800"/>
                <a:gd name="connsiteX68" fmla="*/ 172403 w 800151"/>
                <a:gd name="connsiteY68" fmla="*/ 360045 h 685800"/>
                <a:gd name="connsiteX69" fmla="*/ 172403 w 800151"/>
                <a:gd name="connsiteY69" fmla="*/ 507683 h 685800"/>
                <a:gd name="connsiteX70" fmla="*/ 134303 w 800151"/>
                <a:gd name="connsiteY70" fmla="*/ 501015 h 685800"/>
                <a:gd name="connsiteX71" fmla="*/ 134303 w 800151"/>
                <a:gd name="connsiteY71" fmla="*/ 463868 h 685800"/>
                <a:gd name="connsiteX72" fmla="*/ 172403 w 800151"/>
                <a:gd name="connsiteY72" fmla="*/ 469583 h 685800"/>
                <a:gd name="connsiteX73" fmla="*/ 172403 w 800151"/>
                <a:gd name="connsiteY73" fmla="*/ 507683 h 685800"/>
                <a:gd name="connsiteX74" fmla="*/ 96203 w 800151"/>
                <a:gd name="connsiteY74" fmla="*/ 352425 h 685800"/>
                <a:gd name="connsiteX75" fmla="*/ 96203 w 800151"/>
                <a:gd name="connsiteY75" fmla="*/ 335280 h 685800"/>
                <a:gd name="connsiteX76" fmla="*/ 134303 w 800151"/>
                <a:gd name="connsiteY76" fmla="*/ 349568 h 685800"/>
                <a:gd name="connsiteX77" fmla="*/ 134303 w 800151"/>
                <a:gd name="connsiteY77" fmla="*/ 384810 h 685800"/>
                <a:gd name="connsiteX78" fmla="*/ 96203 w 800151"/>
                <a:gd name="connsiteY78" fmla="*/ 352425 h 685800"/>
                <a:gd name="connsiteX79" fmla="*/ 96203 w 800151"/>
                <a:gd name="connsiteY79" fmla="*/ 489585 h 685800"/>
                <a:gd name="connsiteX80" fmla="*/ 58103 w 800151"/>
                <a:gd name="connsiteY80" fmla="*/ 457200 h 685800"/>
                <a:gd name="connsiteX81" fmla="*/ 58103 w 800151"/>
                <a:gd name="connsiteY81" fmla="*/ 440055 h 685800"/>
                <a:gd name="connsiteX82" fmla="*/ 96203 w 800151"/>
                <a:gd name="connsiteY82" fmla="*/ 454343 h 685800"/>
                <a:gd name="connsiteX83" fmla="*/ 96203 w 800151"/>
                <a:gd name="connsiteY83" fmla="*/ 489585 h 685800"/>
                <a:gd name="connsiteX84" fmla="*/ 58103 w 800151"/>
                <a:gd name="connsiteY84" fmla="*/ 192405 h 685800"/>
                <a:gd name="connsiteX85" fmla="*/ 96203 w 800151"/>
                <a:gd name="connsiteY85" fmla="*/ 206693 h 685800"/>
                <a:gd name="connsiteX86" fmla="*/ 96203 w 800151"/>
                <a:gd name="connsiteY86" fmla="*/ 241935 h 685800"/>
                <a:gd name="connsiteX87" fmla="*/ 58103 w 800151"/>
                <a:gd name="connsiteY87" fmla="*/ 209550 h 685800"/>
                <a:gd name="connsiteX88" fmla="*/ 58103 w 800151"/>
                <a:gd name="connsiteY88" fmla="*/ 192405 h 685800"/>
                <a:gd name="connsiteX89" fmla="*/ 172403 w 800151"/>
                <a:gd name="connsiteY89" fmla="*/ 222885 h 685800"/>
                <a:gd name="connsiteX90" fmla="*/ 172403 w 800151"/>
                <a:gd name="connsiteY90" fmla="*/ 260985 h 685800"/>
                <a:gd name="connsiteX91" fmla="*/ 134303 w 800151"/>
                <a:gd name="connsiteY91" fmla="*/ 254318 h 685800"/>
                <a:gd name="connsiteX92" fmla="*/ 134303 w 800151"/>
                <a:gd name="connsiteY92" fmla="*/ 217170 h 685800"/>
                <a:gd name="connsiteX93" fmla="*/ 172403 w 800151"/>
                <a:gd name="connsiteY93" fmla="*/ 222885 h 685800"/>
                <a:gd name="connsiteX94" fmla="*/ 267653 w 800151"/>
                <a:gd name="connsiteY94" fmla="*/ 57150 h 685800"/>
                <a:gd name="connsiteX95" fmla="*/ 477203 w 800151"/>
                <a:gd name="connsiteY95" fmla="*/ 114300 h 685800"/>
                <a:gd name="connsiteX96" fmla="*/ 267653 w 800151"/>
                <a:gd name="connsiteY96" fmla="*/ 171450 h 685800"/>
                <a:gd name="connsiteX97" fmla="*/ 58103 w 800151"/>
                <a:gd name="connsiteY97" fmla="*/ 114300 h 685800"/>
                <a:gd name="connsiteX98" fmla="*/ 267653 w 800151"/>
                <a:gd name="connsiteY98" fmla="*/ 57150 h 685800"/>
                <a:gd name="connsiteX99" fmla="*/ 324803 w 800151"/>
                <a:gd name="connsiteY99" fmla="*/ 508635 h 685800"/>
                <a:gd name="connsiteX100" fmla="*/ 286703 w 800151"/>
                <a:gd name="connsiteY100" fmla="*/ 476250 h 685800"/>
                <a:gd name="connsiteX101" fmla="*/ 286703 w 800151"/>
                <a:gd name="connsiteY101" fmla="*/ 459105 h 685800"/>
                <a:gd name="connsiteX102" fmla="*/ 324803 w 800151"/>
                <a:gd name="connsiteY102" fmla="*/ 473393 h 685800"/>
                <a:gd name="connsiteX103" fmla="*/ 324803 w 800151"/>
                <a:gd name="connsiteY103" fmla="*/ 508635 h 685800"/>
                <a:gd name="connsiteX104" fmla="*/ 439103 w 800151"/>
                <a:gd name="connsiteY104" fmla="*/ 241935 h 685800"/>
                <a:gd name="connsiteX105" fmla="*/ 439103 w 800151"/>
                <a:gd name="connsiteY105" fmla="*/ 207645 h 685800"/>
                <a:gd name="connsiteX106" fmla="*/ 477203 w 800151"/>
                <a:gd name="connsiteY106" fmla="*/ 192405 h 685800"/>
                <a:gd name="connsiteX107" fmla="*/ 477203 w 800151"/>
                <a:gd name="connsiteY107" fmla="*/ 209550 h 685800"/>
                <a:gd name="connsiteX108" fmla="*/ 439103 w 800151"/>
                <a:gd name="connsiteY108" fmla="*/ 241935 h 685800"/>
                <a:gd name="connsiteX109" fmla="*/ 362903 w 800151"/>
                <a:gd name="connsiteY109" fmla="*/ 260033 h 685800"/>
                <a:gd name="connsiteX110" fmla="*/ 362903 w 800151"/>
                <a:gd name="connsiteY110" fmla="*/ 222885 h 685800"/>
                <a:gd name="connsiteX111" fmla="*/ 401003 w 800151"/>
                <a:gd name="connsiteY111" fmla="*/ 217170 h 685800"/>
                <a:gd name="connsiteX112" fmla="*/ 401003 w 800151"/>
                <a:gd name="connsiteY112" fmla="*/ 253365 h 685800"/>
                <a:gd name="connsiteX113" fmla="*/ 362903 w 800151"/>
                <a:gd name="connsiteY113" fmla="*/ 260033 h 685800"/>
                <a:gd name="connsiteX114" fmla="*/ 286703 w 800151"/>
                <a:gd name="connsiteY114" fmla="*/ 266700 h 685800"/>
                <a:gd name="connsiteX115" fmla="*/ 286703 w 800151"/>
                <a:gd name="connsiteY115" fmla="*/ 228600 h 685800"/>
                <a:gd name="connsiteX116" fmla="*/ 324803 w 800151"/>
                <a:gd name="connsiteY116" fmla="*/ 226695 h 685800"/>
                <a:gd name="connsiteX117" fmla="*/ 324803 w 800151"/>
                <a:gd name="connsiteY117" fmla="*/ 264795 h 685800"/>
                <a:gd name="connsiteX118" fmla="*/ 286703 w 800151"/>
                <a:gd name="connsiteY118" fmla="*/ 266700 h 685800"/>
                <a:gd name="connsiteX119" fmla="*/ 210503 w 800151"/>
                <a:gd name="connsiteY119" fmla="*/ 264795 h 685800"/>
                <a:gd name="connsiteX120" fmla="*/ 210503 w 800151"/>
                <a:gd name="connsiteY120" fmla="*/ 226695 h 685800"/>
                <a:gd name="connsiteX121" fmla="*/ 248603 w 800151"/>
                <a:gd name="connsiteY121" fmla="*/ 228600 h 685800"/>
                <a:gd name="connsiteX122" fmla="*/ 248603 w 800151"/>
                <a:gd name="connsiteY122" fmla="*/ 266700 h 685800"/>
                <a:gd name="connsiteX123" fmla="*/ 210503 w 800151"/>
                <a:gd name="connsiteY123" fmla="*/ 264795 h 685800"/>
                <a:gd name="connsiteX124" fmla="*/ 705803 w 800151"/>
                <a:gd name="connsiteY124" fmla="*/ 381000 h 685800"/>
                <a:gd name="connsiteX125" fmla="*/ 496253 w 800151"/>
                <a:gd name="connsiteY125" fmla="*/ 438150 h 685800"/>
                <a:gd name="connsiteX126" fmla="*/ 286703 w 800151"/>
                <a:gd name="connsiteY126" fmla="*/ 381000 h 685800"/>
                <a:gd name="connsiteX127" fmla="*/ 496253 w 800151"/>
                <a:gd name="connsiteY127" fmla="*/ 323850 h 685800"/>
                <a:gd name="connsiteX128" fmla="*/ 705803 w 800151"/>
                <a:gd name="connsiteY128" fmla="*/ 381000 h 685800"/>
                <a:gd name="connsiteX129" fmla="*/ 762953 w 800151"/>
                <a:gd name="connsiteY129" fmla="*/ 409575 h 685800"/>
                <a:gd name="connsiteX130" fmla="*/ 762953 w 800151"/>
                <a:gd name="connsiteY130" fmla="*/ 381000 h 685800"/>
                <a:gd name="connsiteX131" fmla="*/ 659130 w 800151"/>
                <a:gd name="connsiteY131" fmla="*/ 285750 h 685800"/>
                <a:gd name="connsiteX132" fmla="*/ 570548 w 800151"/>
                <a:gd name="connsiteY132" fmla="*/ 270510 h 685800"/>
                <a:gd name="connsiteX133" fmla="*/ 571500 w 800151"/>
                <a:gd name="connsiteY133" fmla="*/ 257175 h 685800"/>
                <a:gd name="connsiteX134" fmla="*/ 533400 w 800151"/>
                <a:gd name="connsiteY134" fmla="*/ 190500 h 685800"/>
                <a:gd name="connsiteX135" fmla="*/ 533400 w 800151"/>
                <a:gd name="connsiteY135" fmla="*/ 114300 h 685800"/>
                <a:gd name="connsiteX136" fmla="*/ 429578 w 800151"/>
                <a:gd name="connsiteY136" fmla="*/ 19050 h 685800"/>
                <a:gd name="connsiteX137" fmla="*/ 266700 w 800151"/>
                <a:gd name="connsiteY137" fmla="*/ 0 h 685800"/>
                <a:gd name="connsiteX138" fmla="*/ 0 w 800151"/>
                <a:gd name="connsiteY138" fmla="*/ 114300 h 685800"/>
                <a:gd name="connsiteX139" fmla="*/ 0 w 800151"/>
                <a:gd name="connsiteY139" fmla="*/ 209550 h 685800"/>
                <a:gd name="connsiteX140" fmla="*/ 38100 w 800151"/>
                <a:gd name="connsiteY140" fmla="*/ 276225 h 685800"/>
                <a:gd name="connsiteX141" fmla="*/ 38100 w 800151"/>
                <a:gd name="connsiteY141" fmla="*/ 294323 h 685800"/>
                <a:gd name="connsiteX142" fmla="*/ 0 w 800151"/>
                <a:gd name="connsiteY142" fmla="*/ 361950 h 685800"/>
                <a:gd name="connsiteX143" fmla="*/ 0 w 800151"/>
                <a:gd name="connsiteY143" fmla="*/ 457200 h 685800"/>
                <a:gd name="connsiteX144" fmla="*/ 103822 w 800151"/>
                <a:gd name="connsiteY144" fmla="*/ 552450 h 685800"/>
                <a:gd name="connsiteX145" fmla="*/ 266700 w 800151"/>
                <a:gd name="connsiteY145" fmla="*/ 571500 h 685800"/>
                <a:gd name="connsiteX146" fmla="*/ 370523 w 800151"/>
                <a:gd name="connsiteY146" fmla="*/ 666750 h 685800"/>
                <a:gd name="connsiteX147" fmla="*/ 533400 w 800151"/>
                <a:gd name="connsiteY147" fmla="*/ 685800 h 685800"/>
                <a:gd name="connsiteX148" fmla="*/ 800100 w 800151"/>
                <a:gd name="connsiteY148" fmla="*/ 571500 h 685800"/>
                <a:gd name="connsiteX149" fmla="*/ 800100 w 800151"/>
                <a:gd name="connsiteY149" fmla="*/ 476250 h 685800"/>
                <a:gd name="connsiteX150" fmla="*/ 762953 w 800151"/>
                <a:gd name="connsiteY150" fmla="*/ 40957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800151" h="685800">
                  <a:moveTo>
                    <a:pt x="743903" y="571500"/>
                  </a:moveTo>
                  <a:cubicBezTo>
                    <a:pt x="743903" y="583883"/>
                    <a:pt x="729615" y="595313"/>
                    <a:pt x="705803" y="603885"/>
                  </a:cubicBezTo>
                  <a:lnTo>
                    <a:pt x="705803" y="569595"/>
                  </a:lnTo>
                  <a:cubicBezTo>
                    <a:pt x="719138" y="565785"/>
                    <a:pt x="732473" y="560070"/>
                    <a:pt x="743903" y="554355"/>
                  </a:cubicBezTo>
                  <a:lnTo>
                    <a:pt x="743903" y="571500"/>
                  </a:lnTo>
                  <a:close/>
                  <a:moveTo>
                    <a:pt x="667703" y="508635"/>
                  </a:moveTo>
                  <a:lnTo>
                    <a:pt x="667703" y="474345"/>
                  </a:lnTo>
                  <a:cubicBezTo>
                    <a:pt x="681038" y="470535"/>
                    <a:pt x="694373" y="464820"/>
                    <a:pt x="705803" y="459105"/>
                  </a:cubicBezTo>
                  <a:lnTo>
                    <a:pt x="705803" y="476250"/>
                  </a:lnTo>
                  <a:cubicBezTo>
                    <a:pt x="705803" y="488633"/>
                    <a:pt x="691515" y="500063"/>
                    <a:pt x="667703" y="508635"/>
                  </a:cubicBezTo>
                  <a:close/>
                  <a:moveTo>
                    <a:pt x="667703" y="615315"/>
                  </a:moveTo>
                  <a:cubicBezTo>
                    <a:pt x="656273" y="618173"/>
                    <a:pt x="642938" y="620078"/>
                    <a:pt x="629603" y="621983"/>
                  </a:cubicBezTo>
                  <a:lnTo>
                    <a:pt x="629603" y="584835"/>
                  </a:lnTo>
                  <a:cubicBezTo>
                    <a:pt x="641985" y="582930"/>
                    <a:pt x="655320" y="581025"/>
                    <a:pt x="667703" y="579120"/>
                  </a:cubicBezTo>
                  <a:lnTo>
                    <a:pt x="667703" y="615315"/>
                  </a:lnTo>
                  <a:close/>
                  <a:moveTo>
                    <a:pt x="591503" y="489585"/>
                  </a:moveTo>
                  <a:cubicBezTo>
                    <a:pt x="603885" y="487680"/>
                    <a:pt x="617220" y="485775"/>
                    <a:pt x="629603" y="483870"/>
                  </a:cubicBezTo>
                  <a:lnTo>
                    <a:pt x="629603" y="520065"/>
                  </a:lnTo>
                  <a:cubicBezTo>
                    <a:pt x="618173" y="522923"/>
                    <a:pt x="604838" y="524828"/>
                    <a:pt x="591503" y="526733"/>
                  </a:cubicBezTo>
                  <a:lnTo>
                    <a:pt x="591503" y="489585"/>
                  </a:lnTo>
                  <a:close/>
                  <a:moveTo>
                    <a:pt x="591503" y="626745"/>
                  </a:moveTo>
                  <a:cubicBezTo>
                    <a:pt x="579120" y="627698"/>
                    <a:pt x="566738" y="628650"/>
                    <a:pt x="553403" y="628650"/>
                  </a:cubicBezTo>
                  <a:lnTo>
                    <a:pt x="553403" y="590550"/>
                  </a:lnTo>
                  <a:cubicBezTo>
                    <a:pt x="564833" y="590550"/>
                    <a:pt x="578168" y="589598"/>
                    <a:pt x="591503" y="588645"/>
                  </a:cubicBezTo>
                  <a:lnTo>
                    <a:pt x="591503" y="626745"/>
                  </a:lnTo>
                  <a:close/>
                  <a:moveTo>
                    <a:pt x="515303" y="533400"/>
                  </a:moveTo>
                  <a:lnTo>
                    <a:pt x="515303" y="495300"/>
                  </a:lnTo>
                  <a:cubicBezTo>
                    <a:pt x="526733" y="495300"/>
                    <a:pt x="540068" y="494348"/>
                    <a:pt x="553403" y="493395"/>
                  </a:cubicBezTo>
                  <a:lnTo>
                    <a:pt x="553403" y="531495"/>
                  </a:lnTo>
                  <a:cubicBezTo>
                    <a:pt x="541020" y="532448"/>
                    <a:pt x="528638" y="532448"/>
                    <a:pt x="515303" y="533400"/>
                  </a:cubicBezTo>
                  <a:close/>
                  <a:moveTo>
                    <a:pt x="515303" y="628650"/>
                  </a:moveTo>
                  <a:cubicBezTo>
                    <a:pt x="501968" y="628650"/>
                    <a:pt x="489585" y="627698"/>
                    <a:pt x="477203" y="626745"/>
                  </a:cubicBezTo>
                  <a:lnTo>
                    <a:pt x="477203" y="590550"/>
                  </a:lnTo>
                  <a:cubicBezTo>
                    <a:pt x="483870" y="590550"/>
                    <a:pt x="489585" y="590550"/>
                    <a:pt x="496253" y="590550"/>
                  </a:cubicBezTo>
                  <a:cubicBezTo>
                    <a:pt x="501968" y="590550"/>
                    <a:pt x="508635" y="590550"/>
                    <a:pt x="515303" y="590550"/>
                  </a:cubicBezTo>
                  <a:lnTo>
                    <a:pt x="515303" y="628650"/>
                  </a:lnTo>
                  <a:close/>
                  <a:moveTo>
                    <a:pt x="439103" y="493395"/>
                  </a:moveTo>
                  <a:cubicBezTo>
                    <a:pt x="451485" y="494348"/>
                    <a:pt x="463868" y="495300"/>
                    <a:pt x="477203" y="495300"/>
                  </a:cubicBezTo>
                  <a:lnTo>
                    <a:pt x="477203" y="533400"/>
                  </a:lnTo>
                  <a:cubicBezTo>
                    <a:pt x="463868" y="533400"/>
                    <a:pt x="451485" y="532448"/>
                    <a:pt x="439103" y="531495"/>
                  </a:cubicBezTo>
                  <a:lnTo>
                    <a:pt x="439103" y="493395"/>
                  </a:lnTo>
                  <a:close/>
                  <a:moveTo>
                    <a:pt x="439103" y="621983"/>
                  </a:moveTo>
                  <a:cubicBezTo>
                    <a:pt x="425768" y="620078"/>
                    <a:pt x="412433" y="618173"/>
                    <a:pt x="401003" y="615315"/>
                  </a:cubicBezTo>
                  <a:lnTo>
                    <a:pt x="401003" y="584835"/>
                  </a:lnTo>
                  <a:cubicBezTo>
                    <a:pt x="413385" y="586740"/>
                    <a:pt x="425768" y="587693"/>
                    <a:pt x="439103" y="588645"/>
                  </a:cubicBezTo>
                  <a:lnTo>
                    <a:pt x="439103" y="621983"/>
                  </a:lnTo>
                  <a:close/>
                  <a:moveTo>
                    <a:pt x="362903" y="520065"/>
                  </a:moveTo>
                  <a:lnTo>
                    <a:pt x="362903" y="482918"/>
                  </a:lnTo>
                  <a:cubicBezTo>
                    <a:pt x="375285" y="484823"/>
                    <a:pt x="387668" y="487680"/>
                    <a:pt x="401003" y="488633"/>
                  </a:cubicBezTo>
                  <a:lnTo>
                    <a:pt x="401003" y="526733"/>
                  </a:lnTo>
                  <a:cubicBezTo>
                    <a:pt x="387668" y="524828"/>
                    <a:pt x="374333" y="522923"/>
                    <a:pt x="362903" y="520065"/>
                  </a:cubicBezTo>
                  <a:close/>
                  <a:moveTo>
                    <a:pt x="362903" y="603885"/>
                  </a:moveTo>
                  <a:cubicBezTo>
                    <a:pt x="339090" y="594360"/>
                    <a:pt x="324803" y="582930"/>
                    <a:pt x="324803" y="571500"/>
                  </a:cubicBezTo>
                  <a:lnTo>
                    <a:pt x="324803" y="569595"/>
                  </a:lnTo>
                  <a:cubicBezTo>
                    <a:pt x="324803" y="569595"/>
                    <a:pt x="324803" y="569595"/>
                    <a:pt x="325755" y="569595"/>
                  </a:cubicBezTo>
                  <a:cubicBezTo>
                    <a:pt x="328613" y="570548"/>
                    <a:pt x="330518" y="571500"/>
                    <a:pt x="333375" y="571500"/>
                  </a:cubicBezTo>
                  <a:cubicBezTo>
                    <a:pt x="342900" y="574358"/>
                    <a:pt x="352425" y="576263"/>
                    <a:pt x="362903" y="578168"/>
                  </a:cubicBezTo>
                  <a:lnTo>
                    <a:pt x="362903" y="603885"/>
                  </a:lnTo>
                  <a:close/>
                  <a:moveTo>
                    <a:pt x="210503" y="474345"/>
                  </a:moveTo>
                  <a:cubicBezTo>
                    <a:pt x="217170" y="474345"/>
                    <a:pt x="222885" y="475298"/>
                    <a:pt x="229553" y="475298"/>
                  </a:cubicBezTo>
                  <a:lnTo>
                    <a:pt x="229553" y="476250"/>
                  </a:lnTo>
                  <a:cubicBezTo>
                    <a:pt x="229553" y="489585"/>
                    <a:pt x="232410" y="502920"/>
                    <a:pt x="239078" y="513398"/>
                  </a:cubicBezTo>
                  <a:cubicBezTo>
                    <a:pt x="229553" y="513398"/>
                    <a:pt x="220028" y="512445"/>
                    <a:pt x="210503" y="511492"/>
                  </a:cubicBezTo>
                  <a:lnTo>
                    <a:pt x="210503" y="474345"/>
                  </a:lnTo>
                  <a:close/>
                  <a:moveTo>
                    <a:pt x="172403" y="360045"/>
                  </a:moveTo>
                  <a:cubicBezTo>
                    <a:pt x="184785" y="361950"/>
                    <a:pt x="197168" y="364808"/>
                    <a:pt x="210503" y="365760"/>
                  </a:cubicBezTo>
                  <a:lnTo>
                    <a:pt x="210503" y="403860"/>
                  </a:lnTo>
                  <a:cubicBezTo>
                    <a:pt x="197168" y="401955"/>
                    <a:pt x="183833" y="400050"/>
                    <a:pt x="172403" y="397193"/>
                  </a:cubicBezTo>
                  <a:lnTo>
                    <a:pt x="172403" y="360045"/>
                  </a:lnTo>
                  <a:close/>
                  <a:moveTo>
                    <a:pt x="172403" y="507683"/>
                  </a:moveTo>
                  <a:cubicBezTo>
                    <a:pt x="159068" y="505778"/>
                    <a:pt x="145733" y="503873"/>
                    <a:pt x="134303" y="501015"/>
                  </a:cubicBezTo>
                  <a:lnTo>
                    <a:pt x="134303" y="463868"/>
                  </a:lnTo>
                  <a:cubicBezTo>
                    <a:pt x="146685" y="465773"/>
                    <a:pt x="159068" y="468630"/>
                    <a:pt x="172403" y="469583"/>
                  </a:cubicBezTo>
                  <a:lnTo>
                    <a:pt x="172403" y="507683"/>
                  </a:lnTo>
                  <a:close/>
                  <a:moveTo>
                    <a:pt x="96203" y="352425"/>
                  </a:moveTo>
                  <a:lnTo>
                    <a:pt x="96203" y="335280"/>
                  </a:lnTo>
                  <a:cubicBezTo>
                    <a:pt x="107633" y="340995"/>
                    <a:pt x="120015" y="345758"/>
                    <a:pt x="134303" y="349568"/>
                  </a:cubicBezTo>
                  <a:lnTo>
                    <a:pt x="134303" y="384810"/>
                  </a:lnTo>
                  <a:cubicBezTo>
                    <a:pt x="110490" y="376238"/>
                    <a:pt x="96203" y="364808"/>
                    <a:pt x="96203" y="352425"/>
                  </a:cubicBezTo>
                  <a:close/>
                  <a:moveTo>
                    <a:pt x="96203" y="489585"/>
                  </a:moveTo>
                  <a:cubicBezTo>
                    <a:pt x="72390" y="480060"/>
                    <a:pt x="58103" y="468630"/>
                    <a:pt x="58103" y="457200"/>
                  </a:cubicBezTo>
                  <a:lnTo>
                    <a:pt x="58103" y="440055"/>
                  </a:lnTo>
                  <a:cubicBezTo>
                    <a:pt x="69533" y="445770"/>
                    <a:pt x="81915" y="450533"/>
                    <a:pt x="96203" y="454343"/>
                  </a:cubicBezTo>
                  <a:lnTo>
                    <a:pt x="96203" y="489585"/>
                  </a:lnTo>
                  <a:close/>
                  <a:moveTo>
                    <a:pt x="58103" y="192405"/>
                  </a:moveTo>
                  <a:cubicBezTo>
                    <a:pt x="69533" y="198120"/>
                    <a:pt x="81915" y="202883"/>
                    <a:pt x="96203" y="206693"/>
                  </a:cubicBezTo>
                  <a:lnTo>
                    <a:pt x="96203" y="241935"/>
                  </a:lnTo>
                  <a:cubicBezTo>
                    <a:pt x="72390" y="232410"/>
                    <a:pt x="58103" y="220980"/>
                    <a:pt x="58103" y="209550"/>
                  </a:cubicBezTo>
                  <a:lnTo>
                    <a:pt x="58103" y="192405"/>
                  </a:lnTo>
                  <a:close/>
                  <a:moveTo>
                    <a:pt x="172403" y="222885"/>
                  </a:moveTo>
                  <a:lnTo>
                    <a:pt x="172403" y="260985"/>
                  </a:lnTo>
                  <a:cubicBezTo>
                    <a:pt x="159068" y="259080"/>
                    <a:pt x="145733" y="257175"/>
                    <a:pt x="134303" y="254318"/>
                  </a:cubicBezTo>
                  <a:lnTo>
                    <a:pt x="134303" y="217170"/>
                  </a:lnTo>
                  <a:cubicBezTo>
                    <a:pt x="146685" y="219075"/>
                    <a:pt x="159068" y="220980"/>
                    <a:pt x="172403" y="222885"/>
                  </a:cubicBezTo>
                  <a:close/>
                  <a:moveTo>
                    <a:pt x="267653" y="57150"/>
                  </a:moveTo>
                  <a:cubicBezTo>
                    <a:pt x="383858" y="57150"/>
                    <a:pt x="477203" y="82868"/>
                    <a:pt x="477203" y="114300"/>
                  </a:cubicBezTo>
                  <a:cubicBezTo>
                    <a:pt x="477203" y="145733"/>
                    <a:pt x="383858" y="171450"/>
                    <a:pt x="267653" y="171450"/>
                  </a:cubicBezTo>
                  <a:cubicBezTo>
                    <a:pt x="151447" y="171450"/>
                    <a:pt x="58103" y="145733"/>
                    <a:pt x="58103" y="114300"/>
                  </a:cubicBezTo>
                  <a:cubicBezTo>
                    <a:pt x="58103" y="82868"/>
                    <a:pt x="151447" y="57150"/>
                    <a:pt x="267653" y="57150"/>
                  </a:cubicBezTo>
                  <a:close/>
                  <a:moveTo>
                    <a:pt x="324803" y="508635"/>
                  </a:moveTo>
                  <a:cubicBezTo>
                    <a:pt x="300990" y="499110"/>
                    <a:pt x="286703" y="487680"/>
                    <a:pt x="286703" y="476250"/>
                  </a:cubicBezTo>
                  <a:lnTo>
                    <a:pt x="286703" y="459105"/>
                  </a:lnTo>
                  <a:cubicBezTo>
                    <a:pt x="298133" y="464820"/>
                    <a:pt x="310515" y="469583"/>
                    <a:pt x="324803" y="473393"/>
                  </a:cubicBezTo>
                  <a:lnTo>
                    <a:pt x="324803" y="508635"/>
                  </a:lnTo>
                  <a:close/>
                  <a:moveTo>
                    <a:pt x="439103" y="241935"/>
                  </a:moveTo>
                  <a:lnTo>
                    <a:pt x="439103" y="207645"/>
                  </a:lnTo>
                  <a:cubicBezTo>
                    <a:pt x="452438" y="203835"/>
                    <a:pt x="465773" y="198120"/>
                    <a:pt x="477203" y="192405"/>
                  </a:cubicBezTo>
                  <a:lnTo>
                    <a:pt x="477203" y="209550"/>
                  </a:lnTo>
                  <a:cubicBezTo>
                    <a:pt x="477203" y="221933"/>
                    <a:pt x="462915" y="233363"/>
                    <a:pt x="439103" y="241935"/>
                  </a:cubicBezTo>
                  <a:close/>
                  <a:moveTo>
                    <a:pt x="362903" y="260033"/>
                  </a:moveTo>
                  <a:lnTo>
                    <a:pt x="362903" y="222885"/>
                  </a:lnTo>
                  <a:cubicBezTo>
                    <a:pt x="375285" y="220980"/>
                    <a:pt x="388620" y="219075"/>
                    <a:pt x="401003" y="217170"/>
                  </a:cubicBezTo>
                  <a:lnTo>
                    <a:pt x="401003" y="253365"/>
                  </a:lnTo>
                  <a:cubicBezTo>
                    <a:pt x="389573" y="256223"/>
                    <a:pt x="376238" y="258127"/>
                    <a:pt x="362903" y="260033"/>
                  </a:cubicBezTo>
                  <a:close/>
                  <a:moveTo>
                    <a:pt x="286703" y="266700"/>
                  </a:moveTo>
                  <a:lnTo>
                    <a:pt x="286703" y="228600"/>
                  </a:lnTo>
                  <a:cubicBezTo>
                    <a:pt x="298133" y="228600"/>
                    <a:pt x="311468" y="227648"/>
                    <a:pt x="324803" y="226695"/>
                  </a:cubicBezTo>
                  <a:lnTo>
                    <a:pt x="324803" y="264795"/>
                  </a:lnTo>
                  <a:cubicBezTo>
                    <a:pt x="312420" y="265748"/>
                    <a:pt x="300038" y="265748"/>
                    <a:pt x="286703" y="266700"/>
                  </a:cubicBezTo>
                  <a:close/>
                  <a:moveTo>
                    <a:pt x="210503" y="264795"/>
                  </a:moveTo>
                  <a:lnTo>
                    <a:pt x="210503" y="226695"/>
                  </a:lnTo>
                  <a:cubicBezTo>
                    <a:pt x="222885" y="227648"/>
                    <a:pt x="235267" y="228600"/>
                    <a:pt x="248603" y="228600"/>
                  </a:cubicBezTo>
                  <a:lnTo>
                    <a:pt x="248603" y="266700"/>
                  </a:lnTo>
                  <a:cubicBezTo>
                    <a:pt x="235267" y="265748"/>
                    <a:pt x="222885" y="265748"/>
                    <a:pt x="210503" y="264795"/>
                  </a:cubicBezTo>
                  <a:close/>
                  <a:moveTo>
                    <a:pt x="705803" y="381000"/>
                  </a:moveTo>
                  <a:cubicBezTo>
                    <a:pt x="705803" y="412433"/>
                    <a:pt x="612458" y="438150"/>
                    <a:pt x="496253" y="438150"/>
                  </a:cubicBezTo>
                  <a:cubicBezTo>
                    <a:pt x="380048" y="438150"/>
                    <a:pt x="286703" y="412433"/>
                    <a:pt x="286703" y="381000"/>
                  </a:cubicBezTo>
                  <a:cubicBezTo>
                    <a:pt x="286703" y="349568"/>
                    <a:pt x="380048" y="323850"/>
                    <a:pt x="496253" y="323850"/>
                  </a:cubicBezTo>
                  <a:cubicBezTo>
                    <a:pt x="612458" y="323850"/>
                    <a:pt x="705803" y="349568"/>
                    <a:pt x="705803" y="381000"/>
                  </a:cubicBezTo>
                  <a:close/>
                  <a:moveTo>
                    <a:pt x="762953" y="409575"/>
                  </a:moveTo>
                  <a:lnTo>
                    <a:pt x="762953" y="381000"/>
                  </a:lnTo>
                  <a:cubicBezTo>
                    <a:pt x="762953" y="336233"/>
                    <a:pt x="727710" y="303848"/>
                    <a:pt x="659130" y="285750"/>
                  </a:cubicBezTo>
                  <a:cubicBezTo>
                    <a:pt x="633413" y="279083"/>
                    <a:pt x="603885" y="273368"/>
                    <a:pt x="570548" y="270510"/>
                  </a:cubicBezTo>
                  <a:cubicBezTo>
                    <a:pt x="571500" y="266700"/>
                    <a:pt x="571500" y="261938"/>
                    <a:pt x="571500" y="257175"/>
                  </a:cubicBezTo>
                  <a:cubicBezTo>
                    <a:pt x="571500" y="230505"/>
                    <a:pt x="559118" y="207645"/>
                    <a:pt x="533400" y="190500"/>
                  </a:cubicBezTo>
                  <a:lnTo>
                    <a:pt x="533400" y="114300"/>
                  </a:lnTo>
                  <a:cubicBezTo>
                    <a:pt x="533400" y="69532"/>
                    <a:pt x="498158" y="37147"/>
                    <a:pt x="429578" y="19050"/>
                  </a:cubicBezTo>
                  <a:cubicBezTo>
                    <a:pt x="384810" y="6667"/>
                    <a:pt x="327660" y="0"/>
                    <a:pt x="266700" y="0"/>
                  </a:cubicBezTo>
                  <a:cubicBezTo>
                    <a:pt x="186690" y="0"/>
                    <a:pt x="0" y="11430"/>
                    <a:pt x="0" y="114300"/>
                  </a:cubicBezTo>
                  <a:lnTo>
                    <a:pt x="0" y="209550"/>
                  </a:lnTo>
                  <a:cubicBezTo>
                    <a:pt x="0" y="236220"/>
                    <a:pt x="12382" y="259080"/>
                    <a:pt x="38100" y="276225"/>
                  </a:cubicBezTo>
                  <a:lnTo>
                    <a:pt x="38100" y="294323"/>
                  </a:lnTo>
                  <a:cubicBezTo>
                    <a:pt x="15240" y="310515"/>
                    <a:pt x="0" y="332423"/>
                    <a:pt x="0" y="361950"/>
                  </a:cubicBezTo>
                  <a:lnTo>
                    <a:pt x="0" y="457200"/>
                  </a:lnTo>
                  <a:cubicBezTo>
                    <a:pt x="0" y="501967"/>
                    <a:pt x="35243" y="534353"/>
                    <a:pt x="103822" y="552450"/>
                  </a:cubicBezTo>
                  <a:cubicBezTo>
                    <a:pt x="148590" y="564833"/>
                    <a:pt x="205740" y="571500"/>
                    <a:pt x="266700" y="571500"/>
                  </a:cubicBezTo>
                  <a:cubicBezTo>
                    <a:pt x="266700" y="616268"/>
                    <a:pt x="301943" y="648653"/>
                    <a:pt x="370523" y="666750"/>
                  </a:cubicBezTo>
                  <a:cubicBezTo>
                    <a:pt x="415290" y="679133"/>
                    <a:pt x="472440" y="685800"/>
                    <a:pt x="533400" y="685800"/>
                  </a:cubicBezTo>
                  <a:cubicBezTo>
                    <a:pt x="613410" y="685800"/>
                    <a:pt x="800100" y="674370"/>
                    <a:pt x="800100" y="571500"/>
                  </a:cubicBezTo>
                  <a:lnTo>
                    <a:pt x="800100" y="476250"/>
                  </a:lnTo>
                  <a:cubicBezTo>
                    <a:pt x="801053" y="449580"/>
                    <a:pt x="788670" y="426720"/>
                    <a:pt x="762953" y="409575"/>
                  </a:cubicBezTo>
                  <a:close/>
                </a:path>
              </a:pathLst>
            </a:custGeom>
            <a:solidFill>
              <a:srgbClr val="000000"/>
            </a:solidFill>
            <a:ln w="9525" cap="flat">
              <a:solidFill>
                <a:schemeClr val="bg1"/>
              </a:solidFill>
              <a:prstDash val="solid"/>
              <a:miter/>
            </a:ln>
          </p:spPr>
          <p:txBody>
            <a:bodyPr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IN"/>
            </a:p>
          </p:txBody>
        </p:sp>
        <p:sp>
          <p:nvSpPr>
            <p:cNvPr id="11" name="Graphic 24" descr="Coins with solid fill">
              <a:extLst>
                <a:ext uri="{FF2B5EF4-FFF2-40B4-BE49-F238E27FC236}">
                  <a16:creationId xmlns:a16="http://schemas.microsoft.com/office/drawing/2014/main" id="{64C3CF74-E332-4409-81CA-49E344A1837A}"/>
                </a:ext>
              </a:extLst>
            </p:cNvPr>
            <p:cNvSpPr/>
            <p:nvPr/>
          </p:nvSpPr>
          <p:spPr>
            <a:xfrm>
              <a:off x="6072898" y="235406"/>
              <a:ext cx="419099" cy="497416"/>
            </a:xfrm>
            <a:custGeom>
              <a:avLst/>
              <a:gdLst>
                <a:gd name="connsiteX0" fmla="*/ 743903 w 800151"/>
                <a:gd name="connsiteY0" fmla="*/ 571500 h 685800"/>
                <a:gd name="connsiteX1" fmla="*/ 705803 w 800151"/>
                <a:gd name="connsiteY1" fmla="*/ 603885 h 685800"/>
                <a:gd name="connsiteX2" fmla="*/ 705803 w 800151"/>
                <a:gd name="connsiteY2" fmla="*/ 569595 h 685800"/>
                <a:gd name="connsiteX3" fmla="*/ 743903 w 800151"/>
                <a:gd name="connsiteY3" fmla="*/ 554355 h 685800"/>
                <a:gd name="connsiteX4" fmla="*/ 743903 w 800151"/>
                <a:gd name="connsiteY4" fmla="*/ 571500 h 685800"/>
                <a:gd name="connsiteX5" fmla="*/ 667703 w 800151"/>
                <a:gd name="connsiteY5" fmla="*/ 508635 h 685800"/>
                <a:gd name="connsiteX6" fmla="*/ 667703 w 800151"/>
                <a:gd name="connsiteY6" fmla="*/ 474345 h 685800"/>
                <a:gd name="connsiteX7" fmla="*/ 705803 w 800151"/>
                <a:gd name="connsiteY7" fmla="*/ 459105 h 685800"/>
                <a:gd name="connsiteX8" fmla="*/ 705803 w 800151"/>
                <a:gd name="connsiteY8" fmla="*/ 476250 h 685800"/>
                <a:gd name="connsiteX9" fmla="*/ 667703 w 800151"/>
                <a:gd name="connsiteY9" fmla="*/ 508635 h 685800"/>
                <a:gd name="connsiteX10" fmla="*/ 667703 w 800151"/>
                <a:gd name="connsiteY10" fmla="*/ 615315 h 685800"/>
                <a:gd name="connsiteX11" fmla="*/ 629603 w 800151"/>
                <a:gd name="connsiteY11" fmla="*/ 621983 h 685800"/>
                <a:gd name="connsiteX12" fmla="*/ 629603 w 800151"/>
                <a:gd name="connsiteY12" fmla="*/ 584835 h 685800"/>
                <a:gd name="connsiteX13" fmla="*/ 667703 w 800151"/>
                <a:gd name="connsiteY13" fmla="*/ 579120 h 685800"/>
                <a:gd name="connsiteX14" fmla="*/ 667703 w 800151"/>
                <a:gd name="connsiteY14" fmla="*/ 615315 h 685800"/>
                <a:gd name="connsiteX15" fmla="*/ 591503 w 800151"/>
                <a:gd name="connsiteY15" fmla="*/ 489585 h 685800"/>
                <a:gd name="connsiteX16" fmla="*/ 629603 w 800151"/>
                <a:gd name="connsiteY16" fmla="*/ 483870 h 685800"/>
                <a:gd name="connsiteX17" fmla="*/ 629603 w 800151"/>
                <a:gd name="connsiteY17" fmla="*/ 520065 h 685800"/>
                <a:gd name="connsiteX18" fmla="*/ 591503 w 800151"/>
                <a:gd name="connsiteY18" fmla="*/ 526733 h 685800"/>
                <a:gd name="connsiteX19" fmla="*/ 591503 w 800151"/>
                <a:gd name="connsiteY19" fmla="*/ 489585 h 685800"/>
                <a:gd name="connsiteX20" fmla="*/ 591503 w 800151"/>
                <a:gd name="connsiteY20" fmla="*/ 626745 h 685800"/>
                <a:gd name="connsiteX21" fmla="*/ 553403 w 800151"/>
                <a:gd name="connsiteY21" fmla="*/ 628650 h 685800"/>
                <a:gd name="connsiteX22" fmla="*/ 553403 w 800151"/>
                <a:gd name="connsiteY22" fmla="*/ 590550 h 685800"/>
                <a:gd name="connsiteX23" fmla="*/ 591503 w 800151"/>
                <a:gd name="connsiteY23" fmla="*/ 588645 h 685800"/>
                <a:gd name="connsiteX24" fmla="*/ 591503 w 800151"/>
                <a:gd name="connsiteY24" fmla="*/ 626745 h 685800"/>
                <a:gd name="connsiteX25" fmla="*/ 515303 w 800151"/>
                <a:gd name="connsiteY25" fmla="*/ 533400 h 685800"/>
                <a:gd name="connsiteX26" fmla="*/ 515303 w 800151"/>
                <a:gd name="connsiteY26" fmla="*/ 495300 h 685800"/>
                <a:gd name="connsiteX27" fmla="*/ 553403 w 800151"/>
                <a:gd name="connsiteY27" fmla="*/ 493395 h 685800"/>
                <a:gd name="connsiteX28" fmla="*/ 553403 w 800151"/>
                <a:gd name="connsiteY28" fmla="*/ 531495 h 685800"/>
                <a:gd name="connsiteX29" fmla="*/ 515303 w 800151"/>
                <a:gd name="connsiteY29" fmla="*/ 533400 h 685800"/>
                <a:gd name="connsiteX30" fmla="*/ 515303 w 800151"/>
                <a:gd name="connsiteY30" fmla="*/ 628650 h 685800"/>
                <a:gd name="connsiteX31" fmla="*/ 477203 w 800151"/>
                <a:gd name="connsiteY31" fmla="*/ 626745 h 685800"/>
                <a:gd name="connsiteX32" fmla="*/ 477203 w 800151"/>
                <a:gd name="connsiteY32" fmla="*/ 590550 h 685800"/>
                <a:gd name="connsiteX33" fmla="*/ 496253 w 800151"/>
                <a:gd name="connsiteY33" fmla="*/ 590550 h 685800"/>
                <a:gd name="connsiteX34" fmla="*/ 515303 w 800151"/>
                <a:gd name="connsiteY34" fmla="*/ 590550 h 685800"/>
                <a:gd name="connsiteX35" fmla="*/ 515303 w 800151"/>
                <a:gd name="connsiteY35" fmla="*/ 628650 h 685800"/>
                <a:gd name="connsiteX36" fmla="*/ 439103 w 800151"/>
                <a:gd name="connsiteY36" fmla="*/ 493395 h 685800"/>
                <a:gd name="connsiteX37" fmla="*/ 477203 w 800151"/>
                <a:gd name="connsiteY37" fmla="*/ 495300 h 685800"/>
                <a:gd name="connsiteX38" fmla="*/ 477203 w 800151"/>
                <a:gd name="connsiteY38" fmla="*/ 533400 h 685800"/>
                <a:gd name="connsiteX39" fmla="*/ 439103 w 800151"/>
                <a:gd name="connsiteY39" fmla="*/ 531495 h 685800"/>
                <a:gd name="connsiteX40" fmla="*/ 439103 w 800151"/>
                <a:gd name="connsiteY40" fmla="*/ 493395 h 685800"/>
                <a:gd name="connsiteX41" fmla="*/ 439103 w 800151"/>
                <a:gd name="connsiteY41" fmla="*/ 621983 h 685800"/>
                <a:gd name="connsiteX42" fmla="*/ 401003 w 800151"/>
                <a:gd name="connsiteY42" fmla="*/ 615315 h 685800"/>
                <a:gd name="connsiteX43" fmla="*/ 401003 w 800151"/>
                <a:gd name="connsiteY43" fmla="*/ 584835 h 685800"/>
                <a:gd name="connsiteX44" fmla="*/ 439103 w 800151"/>
                <a:gd name="connsiteY44" fmla="*/ 588645 h 685800"/>
                <a:gd name="connsiteX45" fmla="*/ 439103 w 800151"/>
                <a:gd name="connsiteY45" fmla="*/ 621983 h 685800"/>
                <a:gd name="connsiteX46" fmla="*/ 362903 w 800151"/>
                <a:gd name="connsiteY46" fmla="*/ 520065 h 685800"/>
                <a:gd name="connsiteX47" fmla="*/ 362903 w 800151"/>
                <a:gd name="connsiteY47" fmla="*/ 482918 h 685800"/>
                <a:gd name="connsiteX48" fmla="*/ 401003 w 800151"/>
                <a:gd name="connsiteY48" fmla="*/ 488633 h 685800"/>
                <a:gd name="connsiteX49" fmla="*/ 401003 w 800151"/>
                <a:gd name="connsiteY49" fmla="*/ 526733 h 685800"/>
                <a:gd name="connsiteX50" fmla="*/ 362903 w 800151"/>
                <a:gd name="connsiteY50" fmla="*/ 520065 h 685800"/>
                <a:gd name="connsiteX51" fmla="*/ 362903 w 800151"/>
                <a:gd name="connsiteY51" fmla="*/ 603885 h 685800"/>
                <a:gd name="connsiteX52" fmla="*/ 324803 w 800151"/>
                <a:gd name="connsiteY52" fmla="*/ 571500 h 685800"/>
                <a:gd name="connsiteX53" fmla="*/ 324803 w 800151"/>
                <a:gd name="connsiteY53" fmla="*/ 569595 h 685800"/>
                <a:gd name="connsiteX54" fmla="*/ 325755 w 800151"/>
                <a:gd name="connsiteY54" fmla="*/ 569595 h 685800"/>
                <a:gd name="connsiteX55" fmla="*/ 333375 w 800151"/>
                <a:gd name="connsiteY55" fmla="*/ 571500 h 685800"/>
                <a:gd name="connsiteX56" fmla="*/ 362903 w 800151"/>
                <a:gd name="connsiteY56" fmla="*/ 578168 h 685800"/>
                <a:gd name="connsiteX57" fmla="*/ 362903 w 800151"/>
                <a:gd name="connsiteY57" fmla="*/ 603885 h 685800"/>
                <a:gd name="connsiteX58" fmla="*/ 210503 w 800151"/>
                <a:gd name="connsiteY58" fmla="*/ 474345 h 685800"/>
                <a:gd name="connsiteX59" fmla="*/ 229553 w 800151"/>
                <a:gd name="connsiteY59" fmla="*/ 475298 h 685800"/>
                <a:gd name="connsiteX60" fmla="*/ 229553 w 800151"/>
                <a:gd name="connsiteY60" fmla="*/ 476250 h 685800"/>
                <a:gd name="connsiteX61" fmla="*/ 239078 w 800151"/>
                <a:gd name="connsiteY61" fmla="*/ 513398 h 685800"/>
                <a:gd name="connsiteX62" fmla="*/ 210503 w 800151"/>
                <a:gd name="connsiteY62" fmla="*/ 511492 h 685800"/>
                <a:gd name="connsiteX63" fmla="*/ 210503 w 800151"/>
                <a:gd name="connsiteY63" fmla="*/ 474345 h 685800"/>
                <a:gd name="connsiteX64" fmla="*/ 172403 w 800151"/>
                <a:gd name="connsiteY64" fmla="*/ 360045 h 685800"/>
                <a:gd name="connsiteX65" fmla="*/ 210503 w 800151"/>
                <a:gd name="connsiteY65" fmla="*/ 365760 h 685800"/>
                <a:gd name="connsiteX66" fmla="*/ 210503 w 800151"/>
                <a:gd name="connsiteY66" fmla="*/ 403860 h 685800"/>
                <a:gd name="connsiteX67" fmla="*/ 172403 w 800151"/>
                <a:gd name="connsiteY67" fmla="*/ 397193 h 685800"/>
                <a:gd name="connsiteX68" fmla="*/ 172403 w 800151"/>
                <a:gd name="connsiteY68" fmla="*/ 360045 h 685800"/>
                <a:gd name="connsiteX69" fmla="*/ 172403 w 800151"/>
                <a:gd name="connsiteY69" fmla="*/ 507683 h 685800"/>
                <a:gd name="connsiteX70" fmla="*/ 134303 w 800151"/>
                <a:gd name="connsiteY70" fmla="*/ 501015 h 685800"/>
                <a:gd name="connsiteX71" fmla="*/ 134303 w 800151"/>
                <a:gd name="connsiteY71" fmla="*/ 463868 h 685800"/>
                <a:gd name="connsiteX72" fmla="*/ 172403 w 800151"/>
                <a:gd name="connsiteY72" fmla="*/ 469583 h 685800"/>
                <a:gd name="connsiteX73" fmla="*/ 172403 w 800151"/>
                <a:gd name="connsiteY73" fmla="*/ 507683 h 685800"/>
                <a:gd name="connsiteX74" fmla="*/ 96203 w 800151"/>
                <a:gd name="connsiteY74" fmla="*/ 352425 h 685800"/>
                <a:gd name="connsiteX75" fmla="*/ 96203 w 800151"/>
                <a:gd name="connsiteY75" fmla="*/ 335280 h 685800"/>
                <a:gd name="connsiteX76" fmla="*/ 134303 w 800151"/>
                <a:gd name="connsiteY76" fmla="*/ 349568 h 685800"/>
                <a:gd name="connsiteX77" fmla="*/ 134303 w 800151"/>
                <a:gd name="connsiteY77" fmla="*/ 384810 h 685800"/>
                <a:gd name="connsiteX78" fmla="*/ 96203 w 800151"/>
                <a:gd name="connsiteY78" fmla="*/ 352425 h 685800"/>
                <a:gd name="connsiteX79" fmla="*/ 96203 w 800151"/>
                <a:gd name="connsiteY79" fmla="*/ 489585 h 685800"/>
                <a:gd name="connsiteX80" fmla="*/ 58103 w 800151"/>
                <a:gd name="connsiteY80" fmla="*/ 457200 h 685800"/>
                <a:gd name="connsiteX81" fmla="*/ 58103 w 800151"/>
                <a:gd name="connsiteY81" fmla="*/ 440055 h 685800"/>
                <a:gd name="connsiteX82" fmla="*/ 96203 w 800151"/>
                <a:gd name="connsiteY82" fmla="*/ 454343 h 685800"/>
                <a:gd name="connsiteX83" fmla="*/ 96203 w 800151"/>
                <a:gd name="connsiteY83" fmla="*/ 489585 h 685800"/>
                <a:gd name="connsiteX84" fmla="*/ 58103 w 800151"/>
                <a:gd name="connsiteY84" fmla="*/ 192405 h 685800"/>
                <a:gd name="connsiteX85" fmla="*/ 96203 w 800151"/>
                <a:gd name="connsiteY85" fmla="*/ 206693 h 685800"/>
                <a:gd name="connsiteX86" fmla="*/ 96203 w 800151"/>
                <a:gd name="connsiteY86" fmla="*/ 241935 h 685800"/>
                <a:gd name="connsiteX87" fmla="*/ 58103 w 800151"/>
                <a:gd name="connsiteY87" fmla="*/ 209550 h 685800"/>
                <a:gd name="connsiteX88" fmla="*/ 58103 w 800151"/>
                <a:gd name="connsiteY88" fmla="*/ 192405 h 685800"/>
                <a:gd name="connsiteX89" fmla="*/ 172403 w 800151"/>
                <a:gd name="connsiteY89" fmla="*/ 222885 h 685800"/>
                <a:gd name="connsiteX90" fmla="*/ 172403 w 800151"/>
                <a:gd name="connsiteY90" fmla="*/ 260985 h 685800"/>
                <a:gd name="connsiteX91" fmla="*/ 134303 w 800151"/>
                <a:gd name="connsiteY91" fmla="*/ 254318 h 685800"/>
                <a:gd name="connsiteX92" fmla="*/ 134303 w 800151"/>
                <a:gd name="connsiteY92" fmla="*/ 217170 h 685800"/>
                <a:gd name="connsiteX93" fmla="*/ 172403 w 800151"/>
                <a:gd name="connsiteY93" fmla="*/ 222885 h 685800"/>
                <a:gd name="connsiteX94" fmla="*/ 267653 w 800151"/>
                <a:gd name="connsiteY94" fmla="*/ 57150 h 685800"/>
                <a:gd name="connsiteX95" fmla="*/ 477203 w 800151"/>
                <a:gd name="connsiteY95" fmla="*/ 114300 h 685800"/>
                <a:gd name="connsiteX96" fmla="*/ 267653 w 800151"/>
                <a:gd name="connsiteY96" fmla="*/ 171450 h 685800"/>
                <a:gd name="connsiteX97" fmla="*/ 58103 w 800151"/>
                <a:gd name="connsiteY97" fmla="*/ 114300 h 685800"/>
                <a:gd name="connsiteX98" fmla="*/ 267653 w 800151"/>
                <a:gd name="connsiteY98" fmla="*/ 57150 h 685800"/>
                <a:gd name="connsiteX99" fmla="*/ 324803 w 800151"/>
                <a:gd name="connsiteY99" fmla="*/ 508635 h 685800"/>
                <a:gd name="connsiteX100" fmla="*/ 286703 w 800151"/>
                <a:gd name="connsiteY100" fmla="*/ 476250 h 685800"/>
                <a:gd name="connsiteX101" fmla="*/ 286703 w 800151"/>
                <a:gd name="connsiteY101" fmla="*/ 459105 h 685800"/>
                <a:gd name="connsiteX102" fmla="*/ 324803 w 800151"/>
                <a:gd name="connsiteY102" fmla="*/ 473393 h 685800"/>
                <a:gd name="connsiteX103" fmla="*/ 324803 w 800151"/>
                <a:gd name="connsiteY103" fmla="*/ 508635 h 685800"/>
                <a:gd name="connsiteX104" fmla="*/ 439103 w 800151"/>
                <a:gd name="connsiteY104" fmla="*/ 241935 h 685800"/>
                <a:gd name="connsiteX105" fmla="*/ 439103 w 800151"/>
                <a:gd name="connsiteY105" fmla="*/ 207645 h 685800"/>
                <a:gd name="connsiteX106" fmla="*/ 477203 w 800151"/>
                <a:gd name="connsiteY106" fmla="*/ 192405 h 685800"/>
                <a:gd name="connsiteX107" fmla="*/ 477203 w 800151"/>
                <a:gd name="connsiteY107" fmla="*/ 209550 h 685800"/>
                <a:gd name="connsiteX108" fmla="*/ 439103 w 800151"/>
                <a:gd name="connsiteY108" fmla="*/ 241935 h 685800"/>
                <a:gd name="connsiteX109" fmla="*/ 362903 w 800151"/>
                <a:gd name="connsiteY109" fmla="*/ 260033 h 685800"/>
                <a:gd name="connsiteX110" fmla="*/ 362903 w 800151"/>
                <a:gd name="connsiteY110" fmla="*/ 222885 h 685800"/>
                <a:gd name="connsiteX111" fmla="*/ 401003 w 800151"/>
                <a:gd name="connsiteY111" fmla="*/ 217170 h 685800"/>
                <a:gd name="connsiteX112" fmla="*/ 401003 w 800151"/>
                <a:gd name="connsiteY112" fmla="*/ 253365 h 685800"/>
                <a:gd name="connsiteX113" fmla="*/ 362903 w 800151"/>
                <a:gd name="connsiteY113" fmla="*/ 260033 h 685800"/>
                <a:gd name="connsiteX114" fmla="*/ 286703 w 800151"/>
                <a:gd name="connsiteY114" fmla="*/ 266700 h 685800"/>
                <a:gd name="connsiteX115" fmla="*/ 286703 w 800151"/>
                <a:gd name="connsiteY115" fmla="*/ 228600 h 685800"/>
                <a:gd name="connsiteX116" fmla="*/ 324803 w 800151"/>
                <a:gd name="connsiteY116" fmla="*/ 226695 h 685800"/>
                <a:gd name="connsiteX117" fmla="*/ 324803 w 800151"/>
                <a:gd name="connsiteY117" fmla="*/ 264795 h 685800"/>
                <a:gd name="connsiteX118" fmla="*/ 286703 w 800151"/>
                <a:gd name="connsiteY118" fmla="*/ 266700 h 685800"/>
                <a:gd name="connsiteX119" fmla="*/ 210503 w 800151"/>
                <a:gd name="connsiteY119" fmla="*/ 264795 h 685800"/>
                <a:gd name="connsiteX120" fmla="*/ 210503 w 800151"/>
                <a:gd name="connsiteY120" fmla="*/ 226695 h 685800"/>
                <a:gd name="connsiteX121" fmla="*/ 248603 w 800151"/>
                <a:gd name="connsiteY121" fmla="*/ 228600 h 685800"/>
                <a:gd name="connsiteX122" fmla="*/ 248603 w 800151"/>
                <a:gd name="connsiteY122" fmla="*/ 266700 h 685800"/>
                <a:gd name="connsiteX123" fmla="*/ 210503 w 800151"/>
                <a:gd name="connsiteY123" fmla="*/ 264795 h 685800"/>
                <a:gd name="connsiteX124" fmla="*/ 705803 w 800151"/>
                <a:gd name="connsiteY124" fmla="*/ 381000 h 685800"/>
                <a:gd name="connsiteX125" fmla="*/ 496253 w 800151"/>
                <a:gd name="connsiteY125" fmla="*/ 438150 h 685800"/>
                <a:gd name="connsiteX126" fmla="*/ 286703 w 800151"/>
                <a:gd name="connsiteY126" fmla="*/ 381000 h 685800"/>
                <a:gd name="connsiteX127" fmla="*/ 496253 w 800151"/>
                <a:gd name="connsiteY127" fmla="*/ 323850 h 685800"/>
                <a:gd name="connsiteX128" fmla="*/ 705803 w 800151"/>
                <a:gd name="connsiteY128" fmla="*/ 381000 h 685800"/>
                <a:gd name="connsiteX129" fmla="*/ 762953 w 800151"/>
                <a:gd name="connsiteY129" fmla="*/ 409575 h 685800"/>
                <a:gd name="connsiteX130" fmla="*/ 762953 w 800151"/>
                <a:gd name="connsiteY130" fmla="*/ 381000 h 685800"/>
                <a:gd name="connsiteX131" fmla="*/ 659130 w 800151"/>
                <a:gd name="connsiteY131" fmla="*/ 285750 h 685800"/>
                <a:gd name="connsiteX132" fmla="*/ 570548 w 800151"/>
                <a:gd name="connsiteY132" fmla="*/ 270510 h 685800"/>
                <a:gd name="connsiteX133" fmla="*/ 571500 w 800151"/>
                <a:gd name="connsiteY133" fmla="*/ 257175 h 685800"/>
                <a:gd name="connsiteX134" fmla="*/ 533400 w 800151"/>
                <a:gd name="connsiteY134" fmla="*/ 190500 h 685800"/>
                <a:gd name="connsiteX135" fmla="*/ 533400 w 800151"/>
                <a:gd name="connsiteY135" fmla="*/ 114300 h 685800"/>
                <a:gd name="connsiteX136" fmla="*/ 429578 w 800151"/>
                <a:gd name="connsiteY136" fmla="*/ 19050 h 685800"/>
                <a:gd name="connsiteX137" fmla="*/ 266700 w 800151"/>
                <a:gd name="connsiteY137" fmla="*/ 0 h 685800"/>
                <a:gd name="connsiteX138" fmla="*/ 0 w 800151"/>
                <a:gd name="connsiteY138" fmla="*/ 114300 h 685800"/>
                <a:gd name="connsiteX139" fmla="*/ 0 w 800151"/>
                <a:gd name="connsiteY139" fmla="*/ 209550 h 685800"/>
                <a:gd name="connsiteX140" fmla="*/ 38100 w 800151"/>
                <a:gd name="connsiteY140" fmla="*/ 276225 h 685800"/>
                <a:gd name="connsiteX141" fmla="*/ 38100 w 800151"/>
                <a:gd name="connsiteY141" fmla="*/ 294323 h 685800"/>
                <a:gd name="connsiteX142" fmla="*/ 0 w 800151"/>
                <a:gd name="connsiteY142" fmla="*/ 361950 h 685800"/>
                <a:gd name="connsiteX143" fmla="*/ 0 w 800151"/>
                <a:gd name="connsiteY143" fmla="*/ 457200 h 685800"/>
                <a:gd name="connsiteX144" fmla="*/ 103822 w 800151"/>
                <a:gd name="connsiteY144" fmla="*/ 552450 h 685800"/>
                <a:gd name="connsiteX145" fmla="*/ 266700 w 800151"/>
                <a:gd name="connsiteY145" fmla="*/ 571500 h 685800"/>
                <a:gd name="connsiteX146" fmla="*/ 370523 w 800151"/>
                <a:gd name="connsiteY146" fmla="*/ 666750 h 685800"/>
                <a:gd name="connsiteX147" fmla="*/ 533400 w 800151"/>
                <a:gd name="connsiteY147" fmla="*/ 685800 h 685800"/>
                <a:gd name="connsiteX148" fmla="*/ 800100 w 800151"/>
                <a:gd name="connsiteY148" fmla="*/ 571500 h 685800"/>
                <a:gd name="connsiteX149" fmla="*/ 800100 w 800151"/>
                <a:gd name="connsiteY149" fmla="*/ 476250 h 685800"/>
                <a:gd name="connsiteX150" fmla="*/ 762953 w 800151"/>
                <a:gd name="connsiteY150" fmla="*/ 40957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800151" h="685800">
                  <a:moveTo>
                    <a:pt x="743903" y="571500"/>
                  </a:moveTo>
                  <a:cubicBezTo>
                    <a:pt x="743903" y="583883"/>
                    <a:pt x="729615" y="595313"/>
                    <a:pt x="705803" y="603885"/>
                  </a:cubicBezTo>
                  <a:lnTo>
                    <a:pt x="705803" y="569595"/>
                  </a:lnTo>
                  <a:cubicBezTo>
                    <a:pt x="719138" y="565785"/>
                    <a:pt x="732473" y="560070"/>
                    <a:pt x="743903" y="554355"/>
                  </a:cubicBezTo>
                  <a:lnTo>
                    <a:pt x="743903" y="571500"/>
                  </a:lnTo>
                  <a:close/>
                  <a:moveTo>
                    <a:pt x="667703" y="508635"/>
                  </a:moveTo>
                  <a:lnTo>
                    <a:pt x="667703" y="474345"/>
                  </a:lnTo>
                  <a:cubicBezTo>
                    <a:pt x="681038" y="470535"/>
                    <a:pt x="694373" y="464820"/>
                    <a:pt x="705803" y="459105"/>
                  </a:cubicBezTo>
                  <a:lnTo>
                    <a:pt x="705803" y="476250"/>
                  </a:lnTo>
                  <a:cubicBezTo>
                    <a:pt x="705803" y="488633"/>
                    <a:pt x="691515" y="500063"/>
                    <a:pt x="667703" y="508635"/>
                  </a:cubicBezTo>
                  <a:close/>
                  <a:moveTo>
                    <a:pt x="667703" y="615315"/>
                  </a:moveTo>
                  <a:cubicBezTo>
                    <a:pt x="656273" y="618173"/>
                    <a:pt x="642938" y="620078"/>
                    <a:pt x="629603" y="621983"/>
                  </a:cubicBezTo>
                  <a:lnTo>
                    <a:pt x="629603" y="584835"/>
                  </a:lnTo>
                  <a:cubicBezTo>
                    <a:pt x="641985" y="582930"/>
                    <a:pt x="655320" y="581025"/>
                    <a:pt x="667703" y="579120"/>
                  </a:cubicBezTo>
                  <a:lnTo>
                    <a:pt x="667703" y="615315"/>
                  </a:lnTo>
                  <a:close/>
                  <a:moveTo>
                    <a:pt x="591503" y="489585"/>
                  </a:moveTo>
                  <a:cubicBezTo>
                    <a:pt x="603885" y="487680"/>
                    <a:pt x="617220" y="485775"/>
                    <a:pt x="629603" y="483870"/>
                  </a:cubicBezTo>
                  <a:lnTo>
                    <a:pt x="629603" y="520065"/>
                  </a:lnTo>
                  <a:cubicBezTo>
                    <a:pt x="618173" y="522923"/>
                    <a:pt x="604838" y="524828"/>
                    <a:pt x="591503" y="526733"/>
                  </a:cubicBezTo>
                  <a:lnTo>
                    <a:pt x="591503" y="489585"/>
                  </a:lnTo>
                  <a:close/>
                  <a:moveTo>
                    <a:pt x="591503" y="626745"/>
                  </a:moveTo>
                  <a:cubicBezTo>
                    <a:pt x="579120" y="627698"/>
                    <a:pt x="566738" y="628650"/>
                    <a:pt x="553403" y="628650"/>
                  </a:cubicBezTo>
                  <a:lnTo>
                    <a:pt x="553403" y="590550"/>
                  </a:lnTo>
                  <a:cubicBezTo>
                    <a:pt x="564833" y="590550"/>
                    <a:pt x="578168" y="589598"/>
                    <a:pt x="591503" y="588645"/>
                  </a:cubicBezTo>
                  <a:lnTo>
                    <a:pt x="591503" y="626745"/>
                  </a:lnTo>
                  <a:close/>
                  <a:moveTo>
                    <a:pt x="515303" y="533400"/>
                  </a:moveTo>
                  <a:lnTo>
                    <a:pt x="515303" y="495300"/>
                  </a:lnTo>
                  <a:cubicBezTo>
                    <a:pt x="526733" y="495300"/>
                    <a:pt x="540068" y="494348"/>
                    <a:pt x="553403" y="493395"/>
                  </a:cubicBezTo>
                  <a:lnTo>
                    <a:pt x="553403" y="531495"/>
                  </a:lnTo>
                  <a:cubicBezTo>
                    <a:pt x="541020" y="532448"/>
                    <a:pt x="528638" y="532448"/>
                    <a:pt x="515303" y="533400"/>
                  </a:cubicBezTo>
                  <a:close/>
                  <a:moveTo>
                    <a:pt x="515303" y="628650"/>
                  </a:moveTo>
                  <a:cubicBezTo>
                    <a:pt x="501968" y="628650"/>
                    <a:pt x="489585" y="627698"/>
                    <a:pt x="477203" y="626745"/>
                  </a:cubicBezTo>
                  <a:lnTo>
                    <a:pt x="477203" y="590550"/>
                  </a:lnTo>
                  <a:cubicBezTo>
                    <a:pt x="483870" y="590550"/>
                    <a:pt x="489585" y="590550"/>
                    <a:pt x="496253" y="590550"/>
                  </a:cubicBezTo>
                  <a:cubicBezTo>
                    <a:pt x="501968" y="590550"/>
                    <a:pt x="508635" y="590550"/>
                    <a:pt x="515303" y="590550"/>
                  </a:cubicBezTo>
                  <a:lnTo>
                    <a:pt x="515303" y="628650"/>
                  </a:lnTo>
                  <a:close/>
                  <a:moveTo>
                    <a:pt x="439103" y="493395"/>
                  </a:moveTo>
                  <a:cubicBezTo>
                    <a:pt x="451485" y="494348"/>
                    <a:pt x="463868" y="495300"/>
                    <a:pt x="477203" y="495300"/>
                  </a:cubicBezTo>
                  <a:lnTo>
                    <a:pt x="477203" y="533400"/>
                  </a:lnTo>
                  <a:cubicBezTo>
                    <a:pt x="463868" y="533400"/>
                    <a:pt x="451485" y="532448"/>
                    <a:pt x="439103" y="531495"/>
                  </a:cubicBezTo>
                  <a:lnTo>
                    <a:pt x="439103" y="493395"/>
                  </a:lnTo>
                  <a:close/>
                  <a:moveTo>
                    <a:pt x="439103" y="621983"/>
                  </a:moveTo>
                  <a:cubicBezTo>
                    <a:pt x="425768" y="620078"/>
                    <a:pt x="412433" y="618173"/>
                    <a:pt x="401003" y="615315"/>
                  </a:cubicBezTo>
                  <a:lnTo>
                    <a:pt x="401003" y="584835"/>
                  </a:lnTo>
                  <a:cubicBezTo>
                    <a:pt x="413385" y="586740"/>
                    <a:pt x="425768" y="587693"/>
                    <a:pt x="439103" y="588645"/>
                  </a:cubicBezTo>
                  <a:lnTo>
                    <a:pt x="439103" y="621983"/>
                  </a:lnTo>
                  <a:close/>
                  <a:moveTo>
                    <a:pt x="362903" y="520065"/>
                  </a:moveTo>
                  <a:lnTo>
                    <a:pt x="362903" y="482918"/>
                  </a:lnTo>
                  <a:cubicBezTo>
                    <a:pt x="375285" y="484823"/>
                    <a:pt x="387668" y="487680"/>
                    <a:pt x="401003" y="488633"/>
                  </a:cubicBezTo>
                  <a:lnTo>
                    <a:pt x="401003" y="526733"/>
                  </a:lnTo>
                  <a:cubicBezTo>
                    <a:pt x="387668" y="524828"/>
                    <a:pt x="374333" y="522923"/>
                    <a:pt x="362903" y="520065"/>
                  </a:cubicBezTo>
                  <a:close/>
                  <a:moveTo>
                    <a:pt x="362903" y="603885"/>
                  </a:moveTo>
                  <a:cubicBezTo>
                    <a:pt x="339090" y="594360"/>
                    <a:pt x="324803" y="582930"/>
                    <a:pt x="324803" y="571500"/>
                  </a:cubicBezTo>
                  <a:lnTo>
                    <a:pt x="324803" y="569595"/>
                  </a:lnTo>
                  <a:cubicBezTo>
                    <a:pt x="324803" y="569595"/>
                    <a:pt x="324803" y="569595"/>
                    <a:pt x="325755" y="569595"/>
                  </a:cubicBezTo>
                  <a:cubicBezTo>
                    <a:pt x="328613" y="570548"/>
                    <a:pt x="330518" y="571500"/>
                    <a:pt x="333375" y="571500"/>
                  </a:cubicBezTo>
                  <a:cubicBezTo>
                    <a:pt x="342900" y="574358"/>
                    <a:pt x="352425" y="576263"/>
                    <a:pt x="362903" y="578168"/>
                  </a:cubicBezTo>
                  <a:lnTo>
                    <a:pt x="362903" y="603885"/>
                  </a:lnTo>
                  <a:close/>
                  <a:moveTo>
                    <a:pt x="210503" y="474345"/>
                  </a:moveTo>
                  <a:cubicBezTo>
                    <a:pt x="217170" y="474345"/>
                    <a:pt x="222885" y="475298"/>
                    <a:pt x="229553" y="475298"/>
                  </a:cubicBezTo>
                  <a:lnTo>
                    <a:pt x="229553" y="476250"/>
                  </a:lnTo>
                  <a:cubicBezTo>
                    <a:pt x="229553" y="489585"/>
                    <a:pt x="232410" y="502920"/>
                    <a:pt x="239078" y="513398"/>
                  </a:cubicBezTo>
                  <a:cubicBezTo>
                    <a:pt x="229553" y="513398"/>
                    <a:pt x="220028" y="512445"/>
                    <a:pt x="210503" y="511492"/>
                  </a:cubicBezTo>
                  <a:lnTo>
                    <a:pt x="210503" y="474345"/>
                  </a:lnTo>
                  <a:close/>
                  <a:moveTo>
                    <a:pt x="172403" y="360045"/>
                  </a:moveTo>
                  <a:cubicBezTo>
                    <a:pt x="184785" y="361950"/>
                    <a:pt x="197168" y="364808"/>
                    <a:pt x="210503" y="365760"/>
                  </a:cubicBezTo>
                  <a:lnTo>
                    <a:pt x="210503" y="403860"/>
                  </a:lnTo>
                  <a:cubicBezTo>
                    <a:pt x="197168" y="401955"/>
                    <a:pt x="183833" y="400050"/>
                    <a:pt x="172403" y="397193"/>
                  </a:cubicBezTo>
                  <a:lnTo>
                    <a:pt x="172403" y="360045"/>
                  </a:lnTo>
                  <a:close/>
                  <a:moveTo>
                    <a:pt x="172403" y="507683"/>
                  </a:moveTo>
                  <a:cubicBezTo>
                    <a:pt x="159068" y="505778"/>
                    <a:pt x="145733" y="503873"/>
                    <a:pt x="134303" y="501015"/>
                  </a:cubicBezTo>
                  <a:lnTo>
                    <a:pt x="134303" y="463868"/>
                  </a:lnTo>
                  <a:cubicBezTo>
                    <a:pt x="146685" y="465773"/>
                    <a:pt x="159068" y="468630"/>
                    <a:pt x="172403" y="469583"/>
                  </a:cubicBezTo>
                  <a:lnTo>
                    <a:pt x="172403" y="507683"/>
                  </a:lnTo>
                  <a:close/>
                  <a:moveTo>
                    <a:pt x="96203" y="352425"/>
                  </a:moveTo>
                  <a:lnTo>
                    <a:pt x="96203" y="335280"/>
                  </a:lnTo>
                  <a:cubicBezTo>
                    <a:pt x="107633" y="340995"/>
                    <a:pt x="120015" y="345758"/>
                    <a:pt x="134303" y="349568"/>
                  </a:cubicBezTo>
                  <a:lnTo>
                    <a:pt x="134303" y="384810"/>
                  </a:lnTo>
                  <a:cubicBezTo>
                    <a:pt x="110490" y="376238"/>
                    <a:pt x="96203" y="364808"/>
                    <a:pt x="96203" y="352425"/>
                  </a:cubicBezTo>
                  <a:close/>
                  <a:moveTo>
                    <a:pt x="96203" y="489585"/>
                  </a:moveTo>
                  <a:cubicBezTo>
                    <a:pt x="72390" y="480060"/>
                    <a:pt x="58103" y="468630"/>
                    <a:pt x="58103" y="457200"/>
                  </a:cubicBezTo>
                  <a:lnTo>
                    <a:pt x="58103" y="440055"/>
                  </a:lnTo>
                  <a:cubicBezTo>
                    <a:pt x="69533" y="445770"/>
                    <a:pt x="81915" y="450533"/>
                    <a:pt x="96203" y="454343"/>
                  </a:cubicBezTo>
                  <a:lnTo>
                    <a:pt x="96203" y="489585"/>
                  </a:lnTo>
                  <a:close/>
                  <a:moveTo>
                    <a:pt x="58103" y="192405"/>
                  </a:moveTo>
                  <a:cubicBezTo>
                    <a:pt x="69533" y="198120"/>
                    <a:pt x="81915" y="202883"/>
                    <a:pt x="96203" y="206693"/>
                  </a:cubicBezTo>
                  <a:lnTo>
                    <a:pt x="96203" y="241935"/>
                  </a:lnTo>
                  <a:cubicBezTo>
                    <a:pt x="72390" y="232410"/>
                    <a:pt x="58103" y="220980"/>
                    <a:pt x="58103" y="209550"/>
                  </a:cubicBezTo>
                  <a:lnTo>
                    <a:pt x="58103" y="192405"/>
                  </a:lnTo>
                  <a:close/>
                  <a:moveTo>
                    <a:pt x="172403" y="222885"/>
                  </a:moveTo>
                  <a:lnTo>
                    <a:pt x="172403" y="260985"/>
                  </a:lnTo>
                  <a:cubicBezTo>
                    <a:pt x="159068" y="259080"/>
                    <a:pt x="145733" y="257175"/>
                    <a:pt x="134303" y="254318"/>
                  </a:cubicBezTo>
                  <a:lnTo>
                    <a:pt x="134303" y="217170"/>
                  </a:lnTo>
                  <a:cubicBezTo>
                    <a:pt x="146685" y="219075"/>
                    <a:pt x="159068" y="220980"/>
                    <a:pt x="172403" y="222885"/>
                  </a:cubicBezTo>
                  <a:close/>
                  <a:moveTo>
                    <a:pt x="267653" y="57150"/>
                  </a:moveTo>
                  <a:cubicBezTo>
                    <a:pt x="383858" y="57150"/>
                    <a:pt x="477203" y="82868"/>
                    <a:pt x="477203" y="114300"/>
                  </a:cubicBezTo>
                  <a:cubicBezTo>
                    <a:pt x="477203" y="145733"/>
                    <a:pt x="383858" y="171450"/>
                    <a:pt x="267653" y="171450"/>
                  </a:cubicBezTo>
                  <a:cubicBezTo>
                    <a:pt x="151447" y="171450"/>
                    <a:pt x="58103" y="145733"/>
                    <a:pt x="58103" y="114300"/>
                  </a:cubicBezTo>
                  <a:cubicBezTo>
                    <a:pt x="58103" y="82868"/>
                    <a:pt x="151447" y="57150"/>
                    <a:pt x="267653" y="57150"/>
                  </a:cubicBezTo>
                  <a:close/>
                  <a:moveTo>
                    <a:pt x="324803" y="508635"/>
                  </a:moveTo>
                  <a:cubicBezTo>
                    <a:pt x="300990" y="499110"/>
                    <a:pt x="286703" y="487680"/>
                    <a:pt x="286703" y="476250"/>
                  </a:cubicBezTo>
                  <a:lnTo>
                    <a:pt x="286703" y="459105"/>
                  </a:lnTo>
                  <a:cubicBezTo>
                    <a:pt x="298133" y="464820"/>
                    <a:pt x="310515" y="469583"/>
                    <a:pt x="324803" y="473393"/>
                  </a:cubicBezTo>
                  <a:lnTo>
                    <a:pt x="324803" y="508635"/>
                  </a:lnTo>
                  <a:close/>
                  <a:moveTo>
                    <a:pt x="439103" y="241935"/>
                  </a:moveTo>
                  <a:lnTo>
                    <a:pt x="439103" y="207645"/>
                  </a:lnTo>
                  <a:cubicBezTo>
                    <a:pt x="452438" y="203835"/>
                    <a:pt x="465773" y="198120"/>
                    <a:pt x="477203" y="192405"/>
                  </a:cubicBezTo>
                  <a:lnTo>
                    <a:pt x="477203" y="209550"/>
                  </a:lnTo>
                  <a:cubicBezTo>
                    <a:pt x="477203" y="221933"/>
                    <a:pt x="462915" y="233363"/>
                    <a:pt x="439103" y="241935"/>
                  </a:cubicBezTo>
                  <a:close/>
                  <a:moveTo>
                    <a:pt x="362903" y="260033"/>
                  </a:moveTo>
                  <a:lnTo>
                    <a:pt x="362903" y="222885"/>
                  </a:lnTo>
                  <a:cubicBezTo>
                    <a:pt x="375285" y="220980"/>
                    <a:pt x="388620" y="219075"/>
                    <a:pt x="401003" y="217170"/>
                  </a:cubicBezTo>
                  <a:lnTo>
                    <a:pt x="401003" y="253365"/>
                  </a:lnTo>
                  <a:cubicBezTo>
                    <a:pt x="389573" y="256223"/>
                    <a:pt x="376238" y="258127"/>
                    <a:pt x="362903" y="260033"/>
                  </a:cubicBezTo>
                  <a:close/>
                  <a:moveTo>
                    <a:pt x="286703" y="266700"/>
                  </a:moveTo>
                  <a:lnTo>
                    <a:pt x="286703" y="228600"/>
                  </a:lnTo>
                  <a:cubicBezTo>
                    <a:pt x="298133" y="228600"/>
                    <a:pt x="311468" y="227648"/>
                    <a:pt x="324803" y="226695"/>
                  </a:cubicBezTo>
                  <a:lnTo>
                    <a:pt x="324803" y="264795"/>
                  </a:lnTo>
                  <a:cubicBezTo>
                    <a:pt x="312420" y="265748"/>
                    <a:pt x="300038" y="265748"/>
                    <a:pt x="286703" y="266700"/>
                  </a:cubicBezTo>
                  <a:close/>
                  <a:moveTo>
                    <a:pt x="210503" y="264795"/>
                  </a:moveTo>
                  <a:lnTo>
                    <a:pt x="210503" y="226695"/>
                  </a:lnTo>
                  <a:cubicBezTo>
                    <a:pt x="222885" y="227648"/>
                    <a:pt x="235267" y="228600"/>
                    <a:pt x="248603" y="228600"/>
                  </a:cubicBezTo>
                  <a:lnTo>
                    <a:pt x="248603" y="266700"/>
                  </a:lnTo>
                  <a:cubicBezTo>
                    <a:pt x="235267" y="265748"/>
                    <a:pt x="222885" y="265748"/>
                    <a:pt x="210503" y="264795"/>
                  </a:cubicBezTo>
                  <a:close/>
                  <a:moveTo>
                    <a:pt x="705803" y="381000"/>
                  </a:moveTo>
                  <a:cubicBezTo>
                    <a:pt x="705803" y="412433"/>
                    <a:pt x="612458" y="438150"/>
                    <a:pt x="496253" y="438150"/>
                  </a:cubicBezTo>
                  <a:cubicBezTo>
                    <a:pt x="380048" y="438150"/>
                    <a:pt x="286703" y="412433"/>
                    <a:pt x="286703" y="381000"/>
                  </a:cubicBezTo>
                  <a:cubicBezTo>
                    <a:pt x="286703" y="349568"/>
                    <a:pt x="380048" y="323850"/>
                    <a:pt x="496253" y="323850"/>
                  </a:cubicBezTo>
                  <a:cubicBezTo>
                    <a:pt x="612458" y="323850"/>
                    <a:pt x="705803" y="349568"/>
                    <a:pt x="705803" y="381000"/>
                  </a:cubicBezTo>
                  <a:close/>
                  <a:moveTo>
                    <a:pt x="762953" y="409575"/>
                  </a:moveTo>
                  <a:lnTo>
                    <a:pt x="762953" y="381000"/>
                  </a:lnTo>
                  <a:cubicBezTo>
                    <a:pt x="762953" y="336233"/>
                    <a:pt x="727710" y="303848"/>
                    <a:pt x="659130" y="285750"/>
                  </a:cubicBezTo>
                  <a:cubicBezTo>
                    <a:pt x="633413" y="279083"/>
                    <a:pt x="603885" y="273368"/>
                    <a:pt x="570548" y="270510"/>
                  </a:cubicBezTo>
                  <a:cubicBezTo>
                    <a:pt x="571500" y="266700"/>
                    <a:pt x="571500" y="261938"/>
                    <a:pt x="571500" y="257175"/>
                  </a:cubicBezTo>
                  <a:cubicBezTo>
                    <a:pt x="571500" y="230505"/>
                    <a:pt x="559118" y="207645"/>
                    <a:pt x="533400" y="190500"/>
                  </a:cubicBezTo>
                  <a:lnTo>
                    <a:pt x="533400" y="114300"/>
                  </a:lnTo>
                  <a:cubicBezTo>
                    <a:pt x="533400" y="69532"/>
                    <a:pt x="498158" y="37147"/>
                    <a:pt x="429578" y="19050"/>
                  </a:cubicBezTo>
                  <a:cubicBezTo>
                    <a:pt x="384810" y="6667"/>
                    <a:pt x="327660" y="0"/>
                    <a:pt x="266700" y="0"/>
                  </a:cubicBezTo>
                  <a:cubicBezTo>
                    <a:pt x="186690" y="0"/>
                    <a:pt x="0" y="11430"/>
                    <a:pt x="0" y="114300"/>
                  </a:cubicBezTo>
                  <a:lnTo>
                    <a:pt x="0" y="209550"/>
                  </a:lnTo>
                  <a:cubicBezTo>
                    <a:pt x="0" y="236220"/>
                    <a:pt x="12382" y="259080"/>
                    <a:pt x="38100" y="276225"/>
                  </a:cubicBezTo>
                  <a:lnTo>
                    <a:pt x="38100" y="294323"/>
                  </a:lnTo>
                  <a:cubicBezTo>
                    <a:pt x="15240" y="310515"/>
                    <a:pt x="0" y="332423"/>
                    <a:pt x="0" y="361950"/>
                  </a:cubicBezTo>
                  <a:lnTo>
                    <a:pt x="0" y="457200"/>
                  </a:lnTo>
                  <a:cubicBezTo>
                    <a:pt x="0" y="501967"/>
                    <a:pt x="35243" y="534353"/>
                    <a:pt x="103822" y="552450"/>
                  </a:cubicBezTo>
                  <a:cubicBezTo>
                    <a:pt x="148590" y="564833"/>
                    <a:pt x="205740" y="571500"/>
                    <a:pt x="266700" y="571500"/>
                  </a:cubicBezTo>
                  <a:cubicBezTo>
                    <a:pt x="266700" y="616268"/>
                    <a:pt x="301943" y="648653"/>
                    <a:pt x="370523" y="666750"/>
                  </a:cubicBezTo>
                  <a:cubicBezTo>
                    <a:pt x="415290" y="679133"/>
                    <a:pt x="472440" y="685800"/>
                    <a:pt x="533400" y="685800"/>
                  </a:cubicBezTo>
                  <a:cubicBezTo>
                    <a:pt x="613410" y="685800"/>
                    <a:pt x="800100" y="674370"/>
                    <a:pt x="800100" y="571500"/>
                  </a:cubicBezTo>
                  <a:lnTo>
                    <a:pt x="800100" y="476250"/>
                  </a:lnTo>
                  <a:cubicBezTo>
                    <a:pt x="801053" y="449580"/>
                    <a:pt x="788670" y="426720"/>
                    <a:pt x="762953" y="409575"/>
                  </a:cubicBezTo>
                  <a:close/>
                </a:path>
              </a:pathLst>
            </a:custGeom>
            <a:solidFill>
              <a:srgbClr val="000000"/>
            </a:solidFill>
            <a:ln w="9525" cap="flat">
              <a:solidFill>
                <a:schemeClr val="bg1"/>
              </a:solidFill>
              <a:prstDash val="solid"/>
              <a:miter/>
            </a:ln>
          </p:spPr>
          <p:txBody>
            <a:bodyPr rtlCol="0" anchor="ct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endParaRPr lang="en-IN"/>
            </a:p>
          </p:txBody>
        </p:sp>
      </p:grpSp>
      <p:sp>
        <p:nvSpPr>
          <p:cNvPr id="22" name="TextBox 21">
            <a:extLst>
              <a:ext uri="{FF2B5EF4-FFF2-40B4-BE49-F238E27FC236}">
                <a16:creationId xmlns:a16="http://schemas.microsoft.com/office/drawing/2014/main" id="{B38A0516-8C9F-9612-C1C2-1569D49395D5}"/>
              </a:ext>
            </a:extLst>
          </p:cNvPr>
          <p:cNvSpPr txBox="1"/>
          <p:nvPr/>
        </p:nvSpPr>
        <p:spPr>
          <a:xfrm>
            <a:off x="5482861" y="535846"/>
            <a:ext cx="3311023" cy="646331"/>
          </a:xfrm>
          <a:prstGeom prst="rect">
            <a:avLst/>
          </a:prstGeom>
        </p:spPr>
        <p:style>
          <a:lnRef idx="0">
            <a:schemeClr val="accent1"/>
          </a:lnRef>
          <a:fillRef idx="3">
            <a:schemeClr val="accent1"/>
          </a:fillRef>
          <a:effectRef idx="3">
            <a:schemeClr val="accent1"/>
          </a:effectRef>
          <a:fontRef idx="minor">
            <a:schemeClr val="lt1"/>
          </a:fontRef>
        </p:style>
        <p:txBody>
          <a:bodyPr wrap="square" rtlCol="0">
            <a:spAutoFit/>
          </a:bodyPr>
          <a:lstStyle/>
          <a:p>
            <a:pPr algn="ctr"/>
            <a:r>
              <a:rPr lang="en-IN" sz="3600" b="1" dirty="0">
                <a:latin typeface="+mj-lt"/>
              </a:rPr>
              <a:t>CHOICE OF KPI</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AC189C-F69D-294F-4BB1-F80857937671}"/>
              </a:ext>
            </a:extLst>
          </p:cNvPr>
          <p:cNvPicPr>
            <a:picLocks noChangeAspect="1"/>
          </p:cNvPicPr>
          <p:nvPr/>
        </p:nvPicPr>
        <p:blipFill>
          <a:blip r:embed="rId2">
            <a:alphaModFix amt="85000"/>
            <a:extLst>
              <a:ext uri="{837473B0-CC2E-450A-ABE3-18F120FF3D39}">
                <a1611:picAttrSrcUrl xmlns:a1611="http://schemas.microsoft.com/office/drawing/2016/11/main" r:id="rId3"/>
              </a:ext>
            </a:extLst>
          </a:blip>
          <a:stretch>
            <a:fillRect/>
          </a:stretch>
        </p:blipFill>
        <p:spPr>
          <a:xfrm>
            <a:off x="576943" y="941532"/>
            <a:ext cx="10929257" cy="4621068"/>
          </a:xfrm>
          <a:prstGeom prst="rect">
            <a:avLst/>
          </a:prstGeom>
        </p:spPr>
      </p:pic>
    </p:spTree>
    <p:extLst>
      <p:ext uri="{BB962C8B-B14F-4D97-AF65-F5344CB8AC3E}">
        <p14:creationId xmlns:p14="http://schemas.microsoft.com/office/powerpoint/2010/main" val="214361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up of a pen writing on a chart">
            <a:extLst>
              <a:ext uri="{FF2B5EF4-FFF2-40B4-BE49-F238E27FC236}">
                <a16:creationId xmlns:a16="http://schemas.microsoft.com/office/drawing/2014/main" id="{5F4F3F2D-23E7-B444-880D-5DC8F0C3D274}"/>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9254B0C-2244-8C8B-C1B0-D65339ED0FC3}"/>
              </a:ext>
            </a:extLst>
          </p:cNvPr>
          <p:cNvSpPr>
            <a:spLocks noGrp="1"/>
          </p:cNvSpPr>
          <p:nvPr>
            <p:ph type="title"/>
          </p:nvPr>
        </p:nvSpPr>
        <p:spPr>
          <a:xfrm>
            <a:off x="206640" y="236433"/>
            <a:ext cx="10994760" cy="1018035"/>
          </a:xfrm>
        </p:spPr>
        <p:txBody>
          <a:bodyPr/>
          <a:lstStyle/>
          <a:p>
            <a:r>
              <a:rPr lang="en-IN" b="1" dirty="0">
                <a:solidFill>
                  <a:schemeClr val="accent1">
                    <a:lumMod val="75000"/>
                  </a:schemeClr>
                </a:solidFill>
              </a:rPr>
              <a:t>OBJECTIVE</a:t>
            </a:r>
          </a:p>
        </p:txBody>
      </p:sp>
      <p:sp>
        <p:nvSpPr>
          <p:cNvPr id="3" name="Content Placeholder 2">
            <a:extLst>
              <a:ext uri="{FF2B5EF4-FFF2-40B4-BE49-F238E27FC236}">
                <a16:creationId xmlns:a16="http://schemas.microsoft.com/office/drawing/2014/main" id="{DBA683D8-7B28-FA0F-8202-FE838976E79F}"/>
              </a:ext>
            </a:extLst>
          </p:cNvPr>
          <p:cNvSpPr>
            <a:spLocks noGrp="1"/>
          </p:cNvSpPr>
          <p:nvPr>
            <p:ph idx="1"/>
          </p:nvPr>
        </p:nvSpPr>
        <p:spPr>
          <a:xfrm>
            <a:off x="489764" y="1926772"/>
            <a:ext cx="10994760" cy="1970315"/>
          </a:xfrm>
        </p:spPr>
        <p:txBody>
          <a:bodyPr/>
          <a:lstStyle/>
          <a:p>
            <a:r>
              <a:rPr lang="en-IN" b="1" u="sng" dirty="0"/>
              <a:t>Objective 1:</a:t>
            </a:r>
            <a:r>
              <a:rPr lang="en-IN" dirty="0"/>
              <a:t>  To update the data in Google Sheets using Python.</a:t>
            </a:r>
          </a:p>
          <a:p>
            <a:endParaRPr lang="en-IN" dirty="0"/>
          </a:p>
          <a:p>
            <a:r>
              <a:rPr lang="en-IN" b="1" u="sng" dirty="0"/>
              <a:t>Objective 2:</a:t>
            </a:r>
            <a:r>
              <a:rPr lang="en-IN" dirty="0"/>
              <a:t>  To suggest a KPI that can be used to pick stocks from different sectors.</a:t>
            </a:r>
          </a:p>
        </p:txBody>
      </p:sp>
    </p:spTree>
    <p:extLst>
      <p:ext uri="{BB962C8B-B14F-4D97-AF65-F5344CB8AC3E}">
        <p14:creationId xmlns:p14="http://schemas.microsoft.com/office/powerpoint/2010/main" val="4110638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with low confidence">
            <a:extLst>
              <a:ext uri="{FF2B5EF4-FFF2-40B4-BE49-F238E27FC236}">
                <a16:creationId xmlns:a16="http://schemas.microsoft.com/office/drawing/2014/main" id="{022FBAE7-67F8-829C-FDF7-6D4247709145}"/>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DB814B3-1250-841F-2AF5-97DE2B06CCCC}"/>
              </a:ext>
            </a:extLst>
          </p:cNvPr>
          <p:cNvSpPr>
            <a:spLocks noGrp="1"/>
          </p:cNvSpPr>
          <p:nvPr>
            <p:ph type="title"/>
          </p:nvPr>
        </p:nvSpPr>
        <p:spPr>
          <a:xfrm>
            <a:off x="337364" y="265066"/>
            <a:ext cx="10994760" cy="1018035"/>
          </a:xfrm>
        </p:spPr>
        <p:txBody>
          <a:bodyPr/>
          <a:lstStyle/>
          <a:p>
            <a:r>
              <a:rPr lang="en-IN" b="1" dirty="0">
                <a:solidFill>
                  <a:schemeClr val="accent1">
                    <a:lumMod val="75000"/>
                  </a:schemeClr>
                </a:solidFill>
              </a:rPr>
              <a:t>Tools Used</a:t>
            </a:r>
          </a:p>
        </p:txBody>
      </p:sp>
      <p:sp>
        <p:nvSpPr>
          <p:cNvPr id="3" name="Content Placeholder 2">
            <a:extLst>
              <a:ext uri="{FF2B5EF4-FFF2-40B4-BE49-F238E27FC236}">
                <a16:creationId xmlns:a16="http://schemas.microsoft.com/office/drawing/2014/main" id="{31D4AF77-7BE7-451B-0A78-CA9C47F364DF}"/>
              </a:ext>
            </a:extLst>
          </p:cNvPr>
          <p:cNvSpPr>
            <a:spLocks noGrp="1"/>
          </p:cNvSpPr>
          <p:nvPr>
            <p:ph idx="1"/>
          </p:nvPr>
        </p:nvSpPr>
        <p:spPr>
          <a:xfrm>
            <a:off x="598620" y="1471966"/>
            <a:ext cx="10994760" cy="3761668"/>
          </a:xfrm>
        </p:spPr>
        <p:txBody>
          <a:bodyPr/>
          <a:lstStyle/>
          <a:p>
            <a:r>
              <a:rPr lang="en-IN" dirty="0"/>
              <a:t>Python</a:t>
            </a:r>
          </a:p>
          <a:p>
            <a:r>
              <a:rPr lang="en-IN" dirty="0" err="1"/>
              <a:t>Gspread</a:t>
            </a:r>
            <a:endParaRPr lang="en-IN" dirty="0"/>
          </a:p>
          <a:p>
            <a:r>
              <a:rPr lang="en-IN" dirty="0"/>
              <a:t>Google API</a:t>
            </a:r>
          </a:p>
          <a:p>
            <a:r>
              <a:rPr lang="en-IN" dirty="0"/>
              <a:t>Pandas</a:t>
            </a:r>
          </a:p>
          <a:p>
            <a:r>
              <a:rPr lang="en-IN" dirty="0"/>
              <a:t>Excel</a:t>
            </a:r>
          </a:p>
        </p:txBody>
      </p:sp>
    </p:spTree>
    <p:extLst>
      <p:ext uri="{BB962C8B-B14F-4D97-AF65-F5344CB8AC3E}">
        <p14:creationId xmlns:p14="http://schemas.microsoft.com/office/powerpoint/2010/main" val="1103083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up of a pen writing on a chart">
            <a:extLst>
              <a:ext uri="{FF2B5EF4-FFF2-40B4-BE49-F238E27FC236}">
                <a16:creationId xmlns:a16="http://schemas.microsoft.com/office/drawing/2014/main" id="{E42CCC69-E555-6A9E-E7A0-41ED97B80B9D}"/>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6EAA8A0-C682-A256-DCA2-40259FC0EB28}"/>
              </a:ext>
            </a:extLst>
          </p:cNvPr>
          <p:cNvSpPr>
            <a:spLocks noGrp="1"/>
          </p:cNvSpPr>
          <p:nvPr>
            <p:ph type="title"/>
          </p:nvPr>
        </p:nvSpPr>
        <p:spPr>
          <a:xfrm>
            <a:off x="174079" y="93090"/>
            <a:ext cx="10994760" cy="1018035"/>
          </a:xfrm>
        </p:spPr>
        <p:txBody>
          <a:bodyPr/>
          <a:lstStyle/>
          <a:p>
            <a:r>
              <a:rPr lang="en-IN" b="1" dirty="0">
                <a:solidFill>
                  <a:schemeClr val="accent1">
                    <a:lumMod val="75000"/>
                  </a:schemeClr>
                </a:solidFill>
              </a:rPr>
              <a:t>Datasets Used</a:t>
            </a:r>
          </a:p>
        </p:txBody>
      </p:sp>
      <p:sp>
        <p:nvSpPr>
          <p:cNvPr id="3" name="Content Placeholder 2">
            <a:extLst>
              <a:ext uri="{FF2B5EF4-FFF2-40B4-BE49-F238E27FC236}">
                <a16:creationId xmlns:a16="http://schemas.microsoft.com/office/drawing/2014/main" id="{D82EDCD2-67DD-F243-FF4E-BA6D60227C54}"/>
              </a:ext>
            </a:extLst>
          </p:cNvPr>
          <p:cNvSpPr>
            <a:spLocks noGrp="1"/>
          </p:cNvSpPr>
          <p:nvPr>
            <p:ph idx="1"/>
          </p:nvPr>
        </p:nvSpPr>
        <p:spPr>
          <a:xfrm>
            <a:off x="168683" y="1204215"/>
            <a:ext cx="11789320" cy="1534887"/>
          </a:xfrm>
        </p:spPr>
        <p:txBody>
          <a:bodyPr>
            <a:normAutofit/>
          </a:bodyPr>
          <a:lstStyle/>
          <a:p>
            <a:r>
              <a:rPr lang="en-US" b="1" dirty="0"/>
              <a:t>Sheet 1:</a:t>
            </a:r>
            <a:r>
              <a:rPr lang="en-US" dirty="0"/>
              <a:t> This data contains the data of 500 stocks listed in Indian stock exchange as on 5 September 2022.</a:t>
            </a:r>
          </a:p>
          <a:p>
            <a:pPr marL="0" indent="0">
              <a:buNone/>
            </a:pPr>
            <a:endParaRPr lang="en-US" dirty="0"/>
          </a:p>
          <a:p>
            <a:pPr marL="0" indent="0">
              <a:buNone/>
            </a:pPr>
            <a:r>
              <a:rPr lang="en-US" sz="1500" b="1" i="1" dirty="0"/>
              <a:t>Link</a:t>
            </a:r>
            <a:r>
              <a:rPr lang="en-US" sz="1500" dirty="0"/>
              <a:t>:</a:t>
            </a:r>
            <a:r>
              <a:rPr lang="en-US" sz="1500" b="1" i="1" dirty="0"/>
              <a:t> </a:t>
            </a:r>
            <a:r>
              <a:rPr lang="en-IN" sz="1500" b="1" i="1" dirty="0">
                <a:solidFill>
                  <a:schemeClr val="accent1">
                    <a:lumMod val="75000"/>
                  </a:schemeClr>
                </a:solidFill>
                <a:effectLst/>
                <a:latin typeface="ui-monospace"/>
                <a:hlinkClick r:id="rId4">
                  <a:extLst>
                    <a:ext uri="{A12FA001-AC4F-418D-AE19-62706E023703}">
                      <ahyp:hlinkClr xmlns:ahyp="http://schemas.microsoft.com/office/drawing/2018/hyperlinkcolor" val="tx"/>
                    </a:ext>
                  </a:extLst>
                </a:hlinkClick>
              </a:rPr>
              <a:t>https://docs.google.com/spreadsheets/d/1Vshnw2giPF-mdCeBpjinR6JQJ4dvSS_m2w0MoFotnI0/edit#gid=2073305482</a:t>
            </a:r>
            <a:endParaRPr lang="en-IN" sz="1500" b="1" i="1" dirty="0">
              <a:solidFill>
                <a:schemeClr val="accent1">
                  <a:lumMod val="75000"/>
                </a:schemeClr>
              </a:solidFill>
              <a:effectLst/>
              <a:latin typeface="ui-monospace"/>
            </a:endParaRPr>
          </a:p>
          <a:p>
            <a:pPr marL="0" indent="0">
              <a:buNone/>
            </a:pPr>
            <a:endParaRPr lang="en-IN" dirty="0"/>
          </a:p>
        </p:txBody>
      </p:sp>
      <p:sp>
        <p:nvSpPr>
          <p:cNvPr id="5" name="Content Placeholder 2">
            <a:extLst>
              <a:ext uri="{FF2B5EF4-FFF2-40B4-BE49-F238E27FC236}">
                <a16:creationId xmlns:a16="http://schemas.microsoft.com/office/drawing/2014/main" id="{FD798904-28AC-F4B6-A787-A59BAA851C7E}"/>
              </a:ext>
            </a:extLst>
          </p:cNvPr>
          <p:cNvSpPr txBox="1">
            <a:spLocks/>
          </p:cNvSpPr>
          <p:nvPr/>
        </p:nvSpPr>
        <p:spPr>
          <a:xfrm>
            <a:off x="108765" y="3236721"/>
            <a:ext cx="11909156" cy="1948545"/>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r>
              <a:rPr lang="en-US" b="1" dirty="0"/>
              <a:t>Sheet 2:</a:t>
            </a:r>
            <a:r>
              <a:rPr lang="en-US" dirty="0"/>
              <a:t> This data contains the income and expense details of an individual</a:t>
            </a:r>
          </a:p>
          <a:p>
            <a:pPr marL="0" indent="0">
              <a:buFont typeface="Wingdings" pitchFamily="2" charset="2"/>
              <a:buNone/>
            </a:pPr>
            <a:endParaRPr lang="en-US" dirty="0"/>
          </a:p>
          <a:p>
            <a:pPr marL="0" indent="0">
              <a:buFont typeface="Wingdings" pitchFamily="2" charset="2"/>
              <a:buNone/>
            </a:pPr>
            <a:r>
              <a:rPr lang="en-US" sz="1500" b="1" i="1" dirty="0"/>
              <a:t>Link: </a:t>
            </a:r>
            <a:r>
              <a:rPr lang="en-US" sz="1500" b="1" i="1" dirty="0">
                <a:solidFill>
                  <a:schemeClr val="accent1">
                    <a:lumMod val="75000"/>
                  </a:schemeClr>
                </a:solidFill>
                <a:hlinkClick r:id="rId5">
                  <a:extLst>
                    <a:ext uri="{A12FA001-AC4F-418D-AE19-62706E023703}">
                      <ahyp:hlinkClr xmlns:ahyp="http://schemas.microsoft.com/office/drawing/2018/hyperlinkcolor" val="tx"/>
                    </a:ext>
                  </a:extLst>
                </a:hlinkClick>
              </a:rPr>
              <a:t>https://docs.google.com/spreadsheets/d/1RT0TedaaMEyEWREsoZAbDVKg8xOYmlpf1nqZdob9Hwg/edit#gid=1990530554</a:t>
            </a:r>
            <a:endParaRPr lang="en-US" sz="1500" b="1" i="1" dirty="0">
              <a:solidFill>
                <a:schemeClr val="accent1">
                  <a:lumMod val="75000"/>
                </a:schemeClr>
              </a:solidFill>
            </a:endParaRPr>
          </a:p>
          <a:p>
            <a:pPr marL="0" indent="0">
              <a:buFont typeface="Wingdings" pitchFamily="2" charset="2"/>
              <a:buNone/>
            </a:pPr>
            <a:endParaRPr lang="en-IN" dirty="0"/>
          </a:p>
        </p:txBody>
      </p:sp>
      <p:cxnSp>
        <p:nvCxnSpPr>
          <p:cNvPr id="7" name="Straight Connector 6">
            <a:extLst>
              <a:ext uri="{FF2B5EF4-FFF2-40B4-BE49-F238E27FC236}">
                <a16:creationId xmlns:a16="http://schemas.microsoft.com/office/drawing/2014/main" id="{85C32814-A71A-5B99-28DC-324A1277C625}"/>
              </a:ext>
            </a:extLst>
          </p:cNvPr>
          <p:cNvCxnSpPr/>
          <p:nvPr/>
        </p:nvCxnSpPr>
        <p:spPr>
          <a:xfrm>
            <a:off x="174079" y="2739102"/>
            <a:ext cx="11658692" cy="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592B7716-BFE5-1A10-E003-348C7D91F075}"/>
              </a:ext>
            </a:extLst>
          </p:cNvPr>
          <p:cNvCxnSpPr/>
          <p:nvPr/>
        </p:nvCxnSpPr>
        <p:spPr>
          <a:xfrm>
            <a:off x="174079" y="4731188"/>
            <a:ext cx="11658692" cy="0"/>
          </a:xfrm>
          <a:prstGeom prst="line">
            <a:avLst/>
          </a:prstGeom>
        </p:spPr>
        <p:style>
          <a:lnRef idx="1">
            <a:schemeClr val="dk1"/>
          </a:lnRef>
          <a:fillRef idx="0">
            <a:schemeClr val="dk1"/>
          </a:fillRef>
          <a:effectRef idx="0">
            <a:schemeClr val="dk1"/>
          </a:effectRef>
          <a:fontRef idx="minor">
            <a:schemeClr val="tx1"/>
          </a:fontRef>
        </p:style>
      </p:cxnSp>
      <p:sp>
        <p:nvSpPr>
          <p:cNvPr id="9" name="Content Placeholder 2">
            <a:extLst>
              <a:ext uri="{FF2B5EF4-FFF2-40B4-BE49-F238E27FC236}">
                <a16:creationId xmlns:a16="http://schemas.microsoft.com/office/drawing/2014/main" id="{081E2A6C-406E-D18F-68AD-621EA6113C5F}"/>
              </a:ext>
            </a:extLst>
          </p:cNvPr>
          <p:cNvSpPr txBox="1">
            <a:spLocks/>
          </p:cNvSpPr>
          <p:nvPr/>
        </p:nvSpPr>
        <p:spPr>
          <a:xfrm>
            <a:off x="108765" y="5278356"/>
            <a:ext cx="11789319" cy="1486554"/>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r>
              <a:rPr lang="en-US" b="1" dirty="0"/>
              <a:t>Sheet 3:</a:t>
            </a:r>
            <a:r>
              <a:rPr lang="en-US" dirty="0"/>
              <a:t> This sheet needs to be populated based on the requirements.</a:t>
            </a:r>
          </a:p>
          <a:p>
            <a:pPr marL="0" indent="0">
              <a:buFont typeface="Wingdings" pitchFamily="2" charset="2"/>
              <a:buNone/>
            </a:pPr>
            <a:endParaRPr lang="en-US" dirty="0"/>
          </a:p>
          <a:p>
            <a:pPr marL="0" indent="0">
              <a:buFont typeface="Wingdings" pitchFamily="2" charset="2"/>
              <a:buNone/>
            </a:pPr>
            <a:r>
              <a:rPr lang="en-US" sz="1500" b="1" i="1" dirty="0"/>
              <a:t>Link: </a:t>
            </a:r>
            <a:r>
              <a:rPr lang="en-IN" sz="1500" b="1" i="1" dirty="0">
                <a:solidFill>
                  <a:schemeClr val="accent1">
                    <a:lumMod val="75000"/>
                  </a:schemeClr>
                </a:solidFill>
                <a:latin typeface="ui-monospace"/>
                <a:hlinkClick r:id="rId6">
                  <a:extLst>
                    <a:ext uri="{A12FA001-AC4F-418D-AE19-62706E023703}">
                      <ahyp:hlinkClr xmlns:ahyp="http://schemas.microsoft.com/office/drawing/2018/hyperlinkcolor" val="tx"/>
                    </a:ext>
                  </a:extLst>
                </a:hlinkClick>
              </a:rPr>
              <a:t>https://docs.google.com/spreadsheets/d/1X-4ddk1ynoMqbpzT0hmn1qc08gk69YsfzS1c8DU1AWE/edit#gid=1952680217</a:t>
            </a:r>
            <a:endParaRPr lang="en-IN" sz="1500" b="1" i="1" dirty="0">
              <a:solidFill>
                <a:schemeClr val="accent1">
                  <a:lumMod val="75000"/>
                </a:schemeClr>
              </a:solidFill>
              <a:latin typeface="ui-monospace"/>
            </a:endParaRPr>
          </a:p>
          <a:p>
            <a:pPr marL="0" indent="0">
              <a:buFont typeface="Wingdings" pitchFamily="2" charset="2"/>
              <a:buNone/>
            </a:pPr>
            <a:endParaRPr lang="en-IN" dirty="0"/>
          </a:p>
        </p:txBody>
      </p:sp>
    </p:spTree>
    <p:extLst>
      <p:ext uri="{BB962C8B-B14F-4D97-AF65-F5344CB8AC3E}">
        <p14:creationId xmlns:p14="http://schemas.microsoft.com/office/powerpoint/2010/main" val="2700597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lose-up of a pen writing on a chart">
            <a:extLst>
              <a:ext uri="{FF2B5EF4-FFF2-40B4-BE49-F238E27FC236}">
                <a16:creationId xmlns:a16="http://schemas.microsoft.com/office/drawing/2014/main" id="{FEAF58A4-CA43-E03B-1A1B-8BD079E791C5}"/>
              </a:ext>
            </a:extLst>
          </p:cNvPr>
          <p:cNvPicPr>
            <a:picLocks noChangeAspect="1"/>
          </p:cNvPicPr>
          <p:nvPr/>
        </p:nvPicPr>
        <p:blipFill>
          <a:blip r:embed="rId2">
            <a:alphaModFix amt="35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9506DF2-2C88-00F1-47C3-00496E6CEBE8}"/>
              </a:ext>
            </a:extLst>
          </p:cNvPr>
          <p:cNvSpPr>
            <a:spLocks noGrp="1"/>
          </p:cNvSpPr>
          <p:nvPr>
            <p:ph type="title"/>
          </p:nvPr>
        </p:nvSpPr>
        <p:spPr>
          <a:xfrm>
            <a:off x="424542" y="2676525"/>
            <a:ext cx="11451772" cy="1323975"/>
          </a:xfrm>
        </p:spPr>
        <p:txBody>
          <a:bodyPr>
            <a:normAutofit fontScale="90000"/>
          </a:bodyPr>
          <a:lstStyle/>
          <a:p>
            <a:pPr algn="ctr"/>
            <a:r>
              <a:rPr lang="en-US" cap="none" dirty="0">
                <a:ln w="0"/>
                <a:solidFill>
                  <a:schemeClr val="accent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Populating the Google Sheet Using Python</a:t>
            </a:r>
            <a:endParaRPr lang="en-IN" cap="none" dirty="0">
              <a:ln w="0"/>
              <a:solidFill>
                <a:schemeClr val="accent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6227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972A1-465C-9C5B-676D-CAD2ED4145C4}"/>
              </a:ext>
            </a:extLst>
          </p:cNvPr>
          <p:cNvSpPr>
            <a:spLocks noGrp="1"/>
          </p:cNvSpPr>
          <p:nvPr>
            <p:ph type="title"/>
          </p:nvPr>
        </p:nvSpPr>
        <p:spPr>
          <a:xfrm>
            <a:off x="8614954" y="2623457"/>
            <a:ext cx="3200400" cy="1023257"/>
          </a:xfrm>
        </p:spPr>
        <p:txBody>
          <a:bodyPr>
            <a:noAutofit/>
          </a:bodyPr>
          <a:lstStyle/>
          <a:p>
            <a:pPr algn="ctr"/>
            <a:r>
              <a:rPr lang="en-US" sz="3600" dirty="0"/>
              <a:t>Filling in the Numbers</a:t>
            </a:r>
            <a:endParaRPr lang="en-IN" sz="3600" dirty="0"/>
          </a:p>
        </p:txBody>
      </p:sp>
      <p:pic>
        <p:nvPicPr>
          <p:cNvPr id="8" name="Picture 7">
            <a:extLst>
              <a:ext uri="{FF2B5EF4-FFF2-40B4-BE49-F238E27FC236}">
                <a16:creationId xmlns:a16="http://schemas.microsoft.com/office/drawing/2014/main" id="{08485EEE-ADB7-0652-0C59-B3F734E1E49B}"/>
              </a:ext>
            </a:extLst>
          </p:cNvPr>
          <p:cNvPicPr>
            <a:picLocks noChangeAspect="1"/>
          </p:cNvPicPr>
          <p:nvPr/>
        </p:nvPicPr>
        <p:blipFill>
          <a:blip r:embed="rId2"/>
          <a:stretch>
            <a:fillRect/>
          </a:stretch>
        </p:blipFill>
        <p:spPr>
          <a:xfrm>
            <a:off x="1025433" y="685800"/>
            <a:ext cx="6006738" cy="5486400"/>
          </a:xfrm>
          <a:prstGeom prst="rect">
            <a:avLst/>
          </a:prstGeom>
        </p:spPr>
      </p:pic>
    </p:spTree>
    <p:extLst>
      <p:ext uri="{BB962C8B-B14F-4D97-AF65-F5344CB8AC3E}">
        <p14:creationId xmlns:p14="http://schemas.microsoft.com/office/powerpoint/2010/main" val="2865538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B885EEB-A52F-E17A-12F4-C9FDB9FE6554}"/>
              </a:ext>
            </a:extLst>
          </p:cNvPr>
          <p:cNvSpPr>
            <a:spLocks noGrp="1"/>
          </p:cNvSpPr>
          <p:nvPr>
            <p:ph type="title"/>
          </p:nvPr>
        </p:nvSpPr>
        <p:spPr>
          <a:xfrm>
            <a:off x="8636726" y="2333897"/>
            <a:ext cx="3200400" cy="1095103"/>
          </a:xfrm>
        </p:spPr>
        <p:txBody>
          <a:bodyPr>
            <a:normAutofit/>
          </a:bodyPr>
          <a:lstStyle/>
          <a:p>
            <a:r>
              <a:rPr lang="en-US" sz="3600" dirty="0"/>
              <a:t>Filling In the list of stocks</a:t>
            </a:r>
            <a:endParaRPr lang="en-IN" sz="3600" dirty="0"/>
          </a:p>
        </p:txBody>
      </p:sp>
      <p:pic>
        <p:nvPicPr>
          <p:cNvPr id="11" name="Picture 10">
            <a:extLst>
              <a:ext uri="{FF2B5EF4-FFF2-40B4-BE49-F238E27FC236}">
                <a16:creationId xmlns:a16="http://schemas.microsoft.com/office/drawing/2014/main" id="{F2C65B73-426E-FA01-4D8C-5CCC48372725}"/>
              </a:ext>
            </a:extLst>
          </p:cNvPr>
          <p:cNvPicPr>
            <a:picLocks noChangeAspect="1"/>
          </p:cNvPicPr>
          <p:nvPr/>
        </p:nvPicPr>
        <p:blipFill>
          <a:blip r:embed="rId2"/>
          <a:stretch>
            <a:fillRect/>
          </a:stretch>
        </p:blipFill>
        <p:spPr>
          <a:xfrm>
            <a:off x="2368731" y="396611"/>
            <a:ext cx="5622968" cy="1403107"/>
          </a:xfrm>
          <a:prstGeom prst="rect">
            <a:avLst/>
          </a:prstGeom>
        </p:spPr>
      </p:pic>
      <p:sp>
        <p:nvSpPr>
          <p:cNvPr id="12" name="TextBox 11">
            <a:extLst>
              <a:ext uri="{FF2B5EF4-FFF2-40B4-BE49-F238E27FC236}">
                <a16:creationId xmlns:a16="http://schemas.microsoft.com/office/drawing/2014/main" id="{4050B09A-FFF3-59F0-4AE0-AD2231D74F4C}"/>
              </a:ext>
            </a:extLst>
          </p:cNvPr>
          <p:cNvSpPr txBox="1"/>
          <p:nvPr/>
        </p:nvSpPr>
        <p:spPr>
          <a:xfrm>
            <a:off x="555172" y="774998"/>
            <a:ext cx="1534886" cy="646331"/>
          </a:xfrm>
          <a:prstGeom prst="rect">
            <a:avLst/>
          </a:prstGeom>
          <a:noFill/>
        </p:spPr>
        <p:txBody>
          <a:bodyPr wrap="square" rtlCol="0">
            <a:spAutoFit/>
          </a:bodyPr>
          <a:lstStyle/>
          <a:p>
            <a:pPr algn="ctr"/>
            <a:r>
              <a:rPr lang="en-US" dirty="0"/>
              <a:t>Low Risk Taking</a:t>
            </a:r>
            <a:endParaRPr lang="en-IN" dirty="0"/>
          </a:p>
        </p:txBody>
      </p:sp>
      <p:sp>
        <p:nvSpPr>
          <p:cNvPr id="13" name="TextBox 12">
            <a:extLst>
              <a:ext uri="{FF2B5EF4-FFF2-40B4-BE49-F238E27FC236}">
                <a16:creationId xmlns:a16="http://schemas.microsoft.com/office/drawing/2014/main" id="{4B14A9C2-767C-DA06-11C6-D356728668FA}"/>
              </a:ext>
            </a:extLst>
          </p:cNvPr>
          <p:cNvSpPr txBox="1"/>
          <p:nvPr/>
        </p:nvSpPr>
        <p:spPr>
          <a:xfrm>
            <a:off x="555171" y="3105834"/>
            <a:ext cx="1687286" cy="646331"/>
          </a:xfrm>
          <a:prstGeom prst="rect">
            <a:avLst/>
          </a:prstGeom>
          <a:noFill/>
        </p:spPr>
        <p:txBody>
          <a:bodyPr wrap="square" rtlCol="0">
            <a:spAutoFit/>
          </a:bodyPr>
          <a:lstStyle/>
          <a:p>
            <a:pPr algn="ctr"/>
            <a:r>
              <a:rPr lang="en-US" dirty="0"/>
              <a:t>High Risk Taking</a:t>
            </a:r>
            <a:endParaRPr lang="en-IN" dirty="0"/>
          </a:p>
        </p:txBody>
      </p:sp>
      <p:pic>
        <p:nvPicPr>
          <p:cNvPr id="3" name="Picture 2">
            <a:extLst>
              <a:ext uri="{FF2B5EF4-FFF2-40B4-BE49-F238E27FC236}">
                <a16:creationId xmlns:a16="http://schemas.microsoft.com/office/drawing/2014/main" id="{73FC3BB9-E568-07E8-85A5-9FE40FCC0630}"/>
              </a:ext>
            </a:extLst>
          </p:cNvPr>
          <p:cNvPicPr>
            <a:picLocks noChangeAspect="1"/>
          </p:cNvPicPr>
          <p:nvPr/>
        </p:nvPicPr>
        <p:blipFill>
          <a:blip r:embed="rId3"/>
          <a:stretch>
            <a:fillRect/>
          </a:stretch>
        </p:blipFill>
        <p:spPr>
          <a:xfrm>
            <a:off x="2457993" y="2479766"/>
            <a:ext cx="5622968" cy="1630067"/>
          </a:xfrm>
          <a:prstGeom prst="rect">
            <a:avLst/>
          </a:prstGeom>
        </p:spPr>
      </p:pic>
      <p:sp>
        <p:nvSpPr>
          <p:cNvPr id="4" name="TextBox 3">
            <a:extLst>
              <a:ext uri="{FF2B5EF4-FFF2-40B4-BE49-F238E27FC236}">
                <a16:creationId xmlns:a16="http://schemas.microsoft.com/office/drawing/2014/main" id="{23DAE10C-C489-B395-9753-13A0F00CC338}"/>
              </a:ext>
            </a:extLst>
          </p:cNvPr>
          <p:cNvSpPr txBox="1"/>
          <p:nvPr/>
        </p:nvSpPr>
        <p:spPr>
          <a:xfrm>
            <a:off x="214942" y="5111146"/>
            <a:ext cx="2027515" cy="646331"/>
          </a:xfrm>
          <a:prstGeom prst="rect">
            <a:avLst/>
          </a:prstGeom>
          <a:noFill/>
        </p:spPr>
        <p:txBody>
          <a:bodyPr wrap="square" rtlCol="0">
            <a:spAutoFit/>
          </a:bodyPr>
          <a:lstStyle/>
          <a:p>
            <a:pPr algn="ctr"/>
            <a:r>
              <a:rPr lang="en-US" dirty="0"/>
              <a:t>Moderate Risk Taking</a:t>
            </a:r>
            <a:endParaRPr lang="en-IN" dirty="0"/>
          </a:p>
        </p:txBody>
      </p:sp>
      <p:pic>
        <p:nvPicPr>
          <p:cNvPr id="6" name="Picture 5">
            <a:extLst>
              <a:ext uri="{FF2B5EF4-FFF2-40B4-BE49-F238E27FC236}">
                <a16:creationId xmlns:a16="http://schemas.microsoft.com/office/drawing/2014/main" id="{1DA9E403-DF10-BFFD-E1DF-9AB4D7B7701C}"/>
              </a:ext>
            </a:extLst>
          </p:cNvPr>
          <p:cNvPicPr>
            <a:picLocks noChangeAspect="1"/>
          </p:cNvPicPr>
          <p:nvPr/>
        </p:nvPicPr>
        <p:blipFill>
          <a:blip r:embed="rId4"/>
          <a:stretch>
            <a:fillRect/>
          </a:stretch>
        </p:blipFill>
        <p:spPr>
          <a:xfrm>
            <a:off x="2457993" y="4721194"/>
            <a:ext cx="5622968" cy="1553085"/>
          </a:xfrm>
          <a:prstGeom prst="rect">
            <a:avLst/>
          </a:prstGeom>
        </p:spPr>
      </p:pic>
      <p:cxnSp>
        <p:nvCxnSpPr>
          <p:cNvPr id="9" name="Straight Connector 8">
            <a:extLst>
              <a:ext uri="{FF2B5EF4-FFF2-40B4-BE49-F238E27FC236}">
                <a16:creationId xmlns:a16="http://schemas.microsoft.com/office/drawing/2014/main" id="{8090454C-7D81-F317-462D-A0E3186BD31B}"/>
              </a:ext>
            </a:extLst>
          </p:cNvPr>
          <p:cNvCxnSpPr>
            <a:cxnSpLocks/>
          </p:cNvCxnSpPr>
          <p:nvPr/>
        </p:nvCxnSpPr>
        <p:spPr>
          <a:xfrm>
            <a:off x="323801" y="2178537"/>
            <a:ext cx="7667898" cy="0"/>
          </a:xfrm>
          <a:prstGeom prst="line">
            <a:avLst/>
          </a:prstGeom>
          <a:ln w="38100">
            <a:solidFill>
              <a:schemeClr val="accent1">
                <a:lumMod val="75000"/>
              </a:schemeClr>
            </a:solidFill>
          </a:ln>
        </p:spPr>
        <p:style>
          <a:lnRef idx="3">
            <a:schemeClr val="dk1"/>
          </a:lnRef>
          <a:fillRef idx="0">
            <a:schemeClr val="dk1"/>
          </a:fillRef>
          <a:effectRef idx="2">
            <a:schemeClr val="dk1"/>
          </a:effectRef>
          <a:fontRef idx="minor">
            <a:schemeClr val="tx1"/>
          </a:fontRef>
        </p:style>
      </p:cxnSp>
      <p:cxnSp>
        <p:nvCxnSpPr>
          <p:cNvPr id="16" name="Straight Connector 15">
            <a:extLst>
              <a:ext uri="{FF2B5EF4-FFF2-40B4-BE49-F238E27FC236}">
                <a16:creationId xmlns:a16="http://schemas.microsoft.com/office/drawing/2014/main" id="{806AEA55-F109-01BF-2B56-513E28251E5D}"/>
              </a:ext>
            </a:extLst>
          </p:cNvPr>
          <p:cNvCxnSpPr>
            <a:cxnSpLocks/>
          </p:cNvCxnSpPr>
          <p:nvPr/>
        </p:nvCxnSpPr>
        <p:spPr>
          <a:xfrm>
            <a:off x="354873" y="4460183"/>
            <a:ext cx="7667898" cy="0"/>
          </a:xfrm>
          <a:prstGeom prst="line">
            <a:avLst/>
          </a:prstGeom>
          <a:ln w="38100">
            <a:solidFill>
              <a:schemeClr val="accent1">
                <a:lumMod val="75000"/>
              </a:schemeClr>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448015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60350-27B5-6F24-23B5-D89587F897E8}"/>
              </a:ext>
            </a:extLst>
          </p:cNvPr>
          <p:cNvSpPr>
            <a:spLocks noGrp="1"/>
          </p:cNvSpPr>
          <p:nvPr>
            <p:ph type="title"/>
          </p:nvPr>
        </p:nvSpPr>
        <p:spPr>
          <a:xfrm>
            <a:off x="195460" y="16982"/>
            <a:ext cx="10853540" cy="930075"/>
          </a:xfrm>
        </p:spPr>
        <p:txBody>
          <a:bodyPr>
            <a:noAutofit/>
          </a:bodyPr>
          <a:lstStyle/>
          <a:p>
            <a:r>
              <a:rPr lang="en-IN" sz="3600" dirty="0"/>
              <a:t>CRITERIA to select list of stocks given the risk appetite </a:t>
            </a:r>
          </a:p>
        </p:txBody>
      </p:sp>
      <p:pic>
        <p:nvPicPr>
          <p:cNvPr id="5" name="Picture 4">
            <a:extLst>
              <a:ext uri="{FF2B5EF4-FFF2-40B4-BE49-F238E27FC236}">
                <a16:creationId xmlns:a16="http://schemas.microsoft.com/office/drawing/2014/main" id="{DEA8A556-5E7F-B41E-2477-3425EA0F58B7}"/>
              </a:ext>
            </a:extLst>
          </p:cNvPr>
          <p:cNvPicPr>
            <a:picLocks noChangeAspect="1"/>
          </p:cNvPicPr>
          <p:nvPr/>
        </p:nvPicPr>
        <p:blipFill rotWithShape="1">
          <a:blip r:embed="rId2"/>
          <a:srcRect l="2699"/>
          <a:stretch/>
        </p:blipFill>
        <p:spPr>
          <a:xfrm>
            <a:off x="3058886" y="766789"/>
            <a:ext cx="9024256" cy="6074229"/>
          </a:xfrm>
          <a:prstGeom prst="rect">
            <a:avLst/>
          </a:prstGeom>
        </p:spPr>
      </p:pic>
    </p:spTree>
    <p:extLst>
      <p:ext uri="{BB962C8B-B14F-4D97-AF65-F5344CB8AC3E}">
        <p14:creationId xmlns:p14="http://schemas.microsoft.com/office/powerpoint/2010/main" val="1370499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Override>
</file>

<file path=ppt/theme/themeOverride2.xml><?xml version="1.0" encoding="utf-8"?>
<a:themeOverride xmlns:a="http://schemas.openxmlformats.org/drawingml/2006/main">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Override>
</file>

<file path=docProps/app.xml><?xml version="1.0" encoding="utf-8"?>
<Properties xmlns="http://schemas.openxmlformats.org/officeDocument/2006/extended-properties" xmlns:vt="http://schemas.openxmlformats.org/officeDocument/2006/docPropsVTypes">
  <Template>Wood Type</Template>
  <TotalTime>2813</TotalTime>
  <Words>1046</Words>
  <Application>Microsoft Office PowerPoint</Application>
  <PresentationFormat>Widescreen</PresentationFormat>
  <Paragraphs>156</Paragraphs>
  <Slides>21</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Rockwell Condensed</vt:lpstr>
      <vt:lpstr>Calibri</vt:lpstr>
      <vt:lpstr>Arial</vt:lpstr>
      <vt:lpstr>Times New Roman</vt:lpstr>
      <vt:lpstr>ui-monospace</vt:lpstr>
      <vt:lpstr>Rockwell</vt:lpstr>
      <vt:lpstr>Wingdings</vt:lpstr>
      <vt:lpstr>Wood Type</vt:lpstr>
      <vt:lpstr>Investment Advisor</vt:lpstr>
      <vt:lpstr>Group Members</vt:lpstr>
      <vt:lpstr>OBJECTIVE</vt:lpstr>
      <vt:lpstr>Tools Used</vt:lpstr>
      <vt:lpstr>Datasets Used</vt:lpstr>
      <vt:lpstr>Populating the Google Sheet Using Python</vt:lpstr>
      <vt:lpstr>Filling in the Numbers</vt:lpstr>
      <vt:lpstr>Filling In the list of stocks</vt:lpstr>
      <vt:lpstr>CRITERIA to select list of stocks given the risk appetite </vt:lpstr>
      <vt:lpstr>Project Findings</vt:lpstr>
      <vt:lpstr>PowerPoint Presentation</vt:lpstr>
      <vt:lpstr>Returns from Stocks across different time spans</vt:lpstr>
      <vt:lpstr>PowerPoint Presentation</vt:lpstr>
      <vt:lpstr>PowerPoint Presentation</vt:lpstr>
      <vt:lpstr>PowerPoint Presentation</vt:lpstr>
      <vt:lpstr>Stock Prices Across Industries</vt:lpstr>
      <vt:lpstr>PowerPoint Presentation</vt:lpstr>
      <vt:lpstr>Other Findings From the Dataset </vt:lpstr>
      <vt:lpstr>Project Insights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Investment Advisor</dc:title>
  <dc:creator>Sumit Singh Rajpoot</dc:creator>
  <cp:lastModifiedBy>Chitra Pandey</cp:lastModifiedBy>
  <cp:revision>55</cp:revision>
  <dcterms:created xsi:type="dcterms:W3CDTF">2022-09-11T11:40:16Z</dcterms:created>
  <dcterms:modified xsi:type="dcterms:W3CDTF">2023-01-28T20:46:02Z</dcterms:modified>
</cp:coreProperties>
</file>